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0" r:id="rId1"/>
  </p:sldMasterIdLst>
  <p:sldIdLst>
    <p:sldId id="256" r:id="rId2"/>
    <p:sldId id="260" r:id="rId3"/>
    <p:sldId id="261" r:id="rId4"/>
    <p:sldId id="268" r:id="rId5"/>
    <p:sldId id="284" r:id="rId6"/>
    <p:sldId id="285" r:id="rId7"/>
    <p:sldId id="265" r:id="rId8"/>
    <p:sldId id="264" r:id="rId9"/>
    <p:sldId id="266" r:id="rId10"/>
    <p:sldId id="267" r:id="rId11"/>
    <p:sldId id="271" r:id="rId12"/>
    <p:sldId id="270" r:id="rId13"/>
    <p:sldId id="283" r:id="rId14"/>
    <p:sldId id="276" r:id="rId15"/>
    <p:sldId id="278" r:id="rId16"/>
    <p:sldId id="277" r:id="rId17"/>
    <p:sldId id="273" r:id="rId18"/>
    <p:sldId id="272" r:id="rId19"/>
    <p:sldId id="274" r:id="rId20"/>
    <p:sldId id="280" r:id="rId21"/>
    <p:sldId id="281" r:id="rId22"/>
    <p:sldId id="282"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45"/>
    <p:restoredTop sz="94674"/>
  </p:normalViewPr>
  <p:slideViewPr>
    <p:cSldViewPr snapToGrid="0" snapToObjects="1">
      <p:cViewPr varScale="1">
        <p:scale>
          <a:sx n="121" d="100"/>
          <a:sy n="121" d="100"/>
        </p:scale>
        <p:origin x="168"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3T03:05:16.010"/>
    </inkml:context>
    <inkml:brush xml:id="br0">
      <inkml:brushProperty name="width" value="0.05" units="cm"/>
      <inkml:brushProperty name="height" value="0.05" units="cm"/>
      <inkml:brushProperty name="color" value="#E71224"/>
    </inkml:brush>
  </inkml:definitions>
  <inkml:trace contextRef="#ctx0" brushRef="#br0">908 191 24575,'65'0'0,"0"0"0,12 0 0,11 0 0,8 0-2132,-19 0 1,-1 0 2131,6-4 0,4 0-838,-10 4 1,3 0 0,1-2 837,-5-2 0,1-2 0,1 1-576,15 1 0,3 0 1,0 1 575,1 0 0,2-1 0,-4 1 0,-13 0 0,-2-1 0,2 2-696,13 1 0,3 2 0,-5-1 696,-21 0 0,-3 0 0,3 0 0,12 0 0,3 0 0,-2 0 0,-8 0 0,-1 0 0,-2 0 190,29 0 0,-7 0-190,-25 0 0,-4 0 0,6 0 0,-3 0 1749,23 0-1749,-39 0 0,0 0 0,27 0 3186,-11 0-3186,-22 0 3210,-7 0-3210,-12 0 1514,-6 0-1514,-10 0 551,0 3-551,0-2 0,-4 3 0,4-1 0,-5-2 0,5 2 0,0 1 0,5-3 0,-5 6 0,4-3 0,-3 4 0,3 0 0,-3 0 0,2 1 0,-2-1 0,0-1 0,2 2 0,-2-1 0,-1 0 0,4 0 0,-8-1 0,4 1 0,-4 0 0,-1-1 0,1 1 0,-4-1 0,-1 1 0,-3-1 0,0 5 0,0-4 0,0 8 0,0-3 0,0 3 0,0 1 0,0 4 0,0-3 0,0 8 0,0-3 0,-4-1 0,-1 4 0,-4-3 0,4 0 0,-3 3 0,7-9 0,-3 9 0,0-3 0,3 0 0,-3 8 0,4-7 0,0 15 0,0 12 0,0-7 0,0 19 0,0-22 0,0 12 0,0-12 0,0 11 0,0-10 0,0 4 0,0-7 0,0 7 0,0-4 0,0-2 0,0-1 0,0-11 0,0 5 0,0 0 0,0-4 0,0 4 0,0-6 0,0 0 0,0 1 0,-4-1 0,3 0 0,-7 1 0,7-1 0,-4-5 0,1 5 0,3-14 0,-7 8 0,8-9 0,-8 1 0,8 2 0,-4-2 0,0 4 0,3-1 0,-6 6 0,6-4 0,-8 8 0,4-4 0,-4 1 0,4 3 0,-2-1 0,3-6 0,-1 0 0,-2-11 0,6-1 0,-2 1 0,-1 4 0,3-4 0,-2 8 0,3-4 0,-4 1 0,3 2 0,-2-2 0,-1 4 0,3-5 0,-2 4 0,-1-4 0,3 1 0,-3 3 0,0-4 0,4 5 0,-4-1 0,4 1 0,0 0 0,-4-1 0,3 1 0,-3 4 0,4-3 0,0 8 0,0-8 0,0 8 0,0-3 0,0 4 0,0-4 0,0 3 0,0-4 0,0 8 0,0-2 0,-4 2 0,3-3 0,-3 1 0,4-1 0,-4 6 0,3 1 0,-8 6 0,8 6 0,-8-5 0,3 5 0,1-6 0,-4-1 0,3 7 0,-4-5 0,-1 11 0,1-10 0,-5 10 0,3-5 0,-3 1 0,4 4 0,1-5 0,-1 7 0,0-7 0,5-6 0,2-13 0,4-8 0,0 27 0,0-1 0,-6 38 0,5-13 0,-4 0 0,5-11 0,0-12 0,0-2 0,-5 0 0,4 1 0,-4 0 0,5-1 0,0-6 0,0 0 0,0 0 0,0 0 0,0 13 0,0-16 0,5 21 0,1-9 0,5 7 0,-1-2 0,6-2 0,-5-16 0,3 3 0,-5-16 0,0-2 0,-5-9 0,0 0 0,-4-5 0,0 1 0,4 3 0,-3-2 0,2 6 0,-3-6 0,0 7 0,0-8 0,0 8 0,0-8 0,0 4 0,0-5 0,0 1 0,0-1 0,0 5 0,0 0 0,0 5 0,0 0 0,0-1 0,0 1 0,0 4 0,0-3 0,0 8 0,0-8 0,0 4 0,0-6 0,0 6 0,0-4 0,0 8 0,0-4 0,0 6 0,4-1 0,-3 0 0,3 1 0,0 11 0,-3-9 0,3 10 0,0-13 0,1-4 0,0-2 0,-1-4 0,-1-1 0,-2 1 0,6-5 0,-6 4 0,3-7 0,-4 2 0,0-3 0,0 3 0,0-2 0,0 2 0,0 1 0,0-3 0,0 2 0,0 1 0,0-4 0,0 4 0,0-5 0,0 1 0,0-1 0,0 1 0,0-1 0,0 1 0,0-1 0,0 0 0,0 1 0,0-1 0,0 1 0,0 0 0,0-1 0,-4 0 0,-4 1 0,-1 0 0,-11-4 0,6 0 0,-12-4 0,3 0 0,-10 0 0,-1 0 0,-19 0 0,-3 0 0,-14 0 0,-7 0 0,-2 5 0,-17 2-1032,-1 6 1032,40-3 0,-1 0 0,4-3 0,0 1 0,-4 5 0,1-1 0,4-4 0,0-1 0,0 3 0,0-1 0,0-2 0,0-1-570,-29 6 570,21-5 0,3 0 0,0 4 0,-1-5 0,0 0 0,-10 5 0,-6-5-100,-7 0 100,24-1 0,8-5 0,-2 1 0,-24 4 0,25-4 0,-1-2 0,-27 1 0,-8 6 0,21-5 0,-8 10 0,10-10 996,-7 9-996,0-9 597,4 10-597,11-10 109,1 8-109,9-7 0,6 6 0,0-7 0,0 4 0,0-5 0,1 0 0,-1 0 0,-6 0 0,-17 0 0,-1 0 0,-21 0 0,13 0 0,2 0 0,2 0 0,5-5 0,-6-7 0,-1-11 0,8-1 0,7-3 0,7 1 0,8 5 0,-3-10 0,9 10 0,-2-9 0,8 11 0,4-9 0,2 9 0,0-3 0,4 5 0,-5-5 0,7 4 0,-2-4 0,1 6 0,1-1 0,-1 0 0,4 0 0,-3 4 0,7-2 0,-3 6 0,0-4 0,3 6 0,-7-2 0,8 2 0,-8-5 0,3 3 0,-4-7 0,-4 2 0,3-3 0,-4 0 0,6 0 0,-1 0 0,0 0 0,4 0 0,-3 1 0,7-1 0,-3 0 0,3-4 0,-4-9 0,7 0 0,-6-10 0,6 5 0,-4-18 0,-1 4 0,5-6 0,-4-4 0,8 3 0,-9-30 0,10 26 0,-5-22 0,6 25 0,0-12 0,0-1 0,0 8 0,0-6 0,0 12 0,0-4 0,0-1 0,5-9 0,2-2 0,0 2 0,3 2 0,-9 6 0,9-8 0,-8 1 0,9-17 0,-10 19 0,5 17 0,0 0 0,-5-3 0,5 0 0,0-1 0,-4-16 0,1 18 0,0-1 0,3-42 0,-5 27-251,2 9 1,0 2 250,-3-1 0,0-6 0,0 0 0,0 9 0,0-22 0,0-3 0,0-1 0,0 10 0,0-2 0,0-22 0,0-3 0,0 45 0,0 1 0,0-30 0,0-9 0,0 18 0,0-13 0,0-1 0,6-8 0,-5 27 0,10-15 0,-4 27 0,-1-14 0,4 1 0,-3-17 0,4 26 0,1-23 0,-6 19 0,4-7 0,-3-7 0,-1 16 501,4-6-501,-8 12 0,8-5 0,-9 7 0,4 7 0,-5 1 0,4 6 0,-3 0 0,3 6 0,-4-5 0,4 10 0,-3-4 0,3 6 0,-4-6 0,5 4 0,-4-4 0,7-7 0,-7 10 0,7-10 0,-3 17 0,-1 2 0,4-1 0,-7 4 0,3 1 0,0 5 0,-4 4 0,4 1 0,-4-1 0,3 4 0,1 1 0,4 3 0,-1 0 0,0 0 0,10 0 0,-4 0 0,19 0 0,-8 0 0,9 0 0,0 0 0,-4 0 0,9 0 0,-4 0 0,1 0 0,3 0 0,-9 0 0,9 0 0,-9 0 0,4 0 0,-11 4 0,5-3 0,-10 6 0,10-2 0,-10 0 0,10 3 0,-5-7 0,6 7 0,4-7 0,-3 7 0,10-3 0,-11 5 0,5-5 0,0 4 0,-4-4 0,-1 0 0,-2-1 0,-8 0 0,3-3 0,-8 3 0,3-4 0,-8 0 0,4 0 0,-5 0 0,1 0 0,-4 3 0,2-2 0,-2 2 0,3 0 0,1-2 0,-1 6 0,5-3 0,-4 4 0,8 0 0,-8-3 0,8 2 0,-7-3 0,2 1 0,-3-2 0,-1-3 0,-3 3 0,0-2 0,-4 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3T05:02:20.907"/>
    </inkml:context>
    <inkml:brush xml:id="br0">
      <inkml:brushProperty name="width" value="0.05" units="cm"/>
      <inkml:brushProperty name="height" value="0.05" units="cm"/>
      <inkml:brushProperty name="color" value="#66CC00"/>
    </inkml:brush>
  </inkml:definitions>
  <inkml:trace contextRef="#ctx0" brushRef="#br0">25 85 24575,'0'11'0,"0"1"0,0 10 0,0-8 0,0 6 0,0-3 0,0 1 0,0 3 0,4 1 0,1-8 0,3 33 0,0-28 0,-3 29 0,3-25 0,-7 0 0,3 3 0,0-4 0,-3 1 0,7 3 0,-7-8 0,3 8 0,0-8 0,-4 3 0,8 1 0,-7-9 0,7 8 0,-7-9 0,6 5 0,-2 0 0,0-5 0,2 4 0,-3-8 0,4 8 0,-3-8 0,2 4 0,-3 0 0,4-4 0,-4 8 0,3-8 0,-3 4 0,4-5 0,0 5 0,-1-4 0,1 4 0,-4-5 0,3 1 0,-3-1 0,4 1 0,-1-1 0,-3 1 0,3-1 0,-3 1 0,4 0 0,-1-1 0,1 1 0,-1-1 0,1 1 0,-1-1 0,5 1 0,0 0 0,1-3 0,3 2 0,-4-2 0,5-1 0,-5 3 0,4-6 0,-3 6 0,8-6 0,-3 3 0,8-4 0,-8 4 0,8-4 0,-8 4 0,3-4 0,1 0 0,-4 0 0,3 0 0,-4 0 0,-1 0 0,-3 0 0,2 0 0,5 0 0,-5 0 0,4 0 0,-12 0 0,1 0 0,-1 0 0,1 0 0,-1 0 0,0 0 0,0 0 0,0-3 0,1-1 0,-4-4 0,3 0 0,-3 1 0,3-1 0,-3 1 0,3-1 0,-3 1 0,0-1 0,2 1 0,-5-1 0,6 1 0,-3-1 0,0 0 0,3 1 0,-3-1 0,0-4 0,3 4 0,-3-4 0,3 4 0,-2 1 0,2-5 0,-6 4 0,6-4 0,-7 4 0,7 1 0,-6-5 0,5 3 0,-5-2 0,3-1 0,-4 3 0,0-2 0,3-1 0,-2 3 0,3-2 0,-4 3 0,0 0 0,0 1 0,0-1 0,0 1 0,0-1 0,0 0 0,0-3 0,0 2 0,0-3 0,0 0 0,0 4 0,0-8 0,0 8 0,0-8 0,0 7 0,0-3 0,0 5 0,0-5 0,0 3 0,0-2 0,0 3 0,0-4 0,0 4 0,0-4 0,0 4 0,0 1 0,0-1 0,0 1 0,0-1 0,0 0 0,0 1 0,-3-1 0,2-4 0,-6 4 0,6-4 0,-6 0 0,6 0 0,-6-1 0,2-3 0,1 8 0,-3-8 0,2 7 0,-3-3 0,4 5 0,-3-1 0,3-3 0,-4 2 0,-4-10 0,4 9 0,-4-9 0,4 11 0,0-4 0,1 4 0,-1-3 0,0 2 0,0-3 0,0 5 0,1-1 0,-1 0 0,0 1 0,1-1 0,-1 1 0,1 2 0,3-1 0,-5 5 0,4-2 0,-5 3 0,2 0 0,1-4 0,-1 3 0,0-5 0,1 5 0,-1-2 0,1-1 0,-1 4 0,1-4 0,-1 1 0,0 2 0,1-6 0,-1 6 0,1-2 0,0 3 0,3-3 0,-3 2 0,3-2 0,-3 0 0,0 2 0,-1-2 0,1 3 0,-5 0 0,3 0 0,1-4 0,1 3 0,3-2 0,-4 3 0,1 0 0,0 0 0,-4 0 0,3 0 0,-3 0 0,0 0 0,2 0 0,-7-4 0,8 3 0,-8-3 0,7 4 0,-6 0 0,6 0 0,-3 0 0,5 0 0,-1 0 0,1 0 0,-1 0 0,0 0 0,1 0 0,-1 0 0,0 0 0,1 0 0,-1 0 0,1-3 0,-1 2 0,0-2 0,1 3 0,-1 0 0,0 0 0,1 0 0,-1 0 0,1 0 0,-1 0 0,0 0 0,1 0 0,-1 0 0,0-4 0,1 4 0,0-4 0,-1 4 0,0 0 0,1 0 0,-1 0 0,1 0 0,-1 0 0,1 0 0,-3 0 0,-2 4 0,1-4 0,0 7 0,4-3 0,-1 0 0,1 0 0,-1-1 0,1-2 0,0 5 0,0-5 0,3 5 0,-2-5 0,5 5 0,-2-2 0,0 0 0,2 3 0,-2-6 0,3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3T03:05:24.079"/>
    </inkml:context>
    <inkml:brush xml:id="br0">
      <inkml:brushProperty name="width" value="0.05" units="cm"/>
      <inkml:brushProperty name="height" value="0.05" units="cm"/>
      <inkml:brushProperty name="color" value="#E71224"/>
    </inkml:brush>
  </inkml:definitions>
  <inkml:trace contextRef="#ctx0" brushRef="#br0">389 99 24575,'25'0'0,"3"0"0,24 0 0,11 0-1127,23 0 1127,12 0-593,-42-2 0,3-2 593,-1 1 0,1-2 0,3-2 0,2 0 0,4 3 0,0 0 0,1-2 0,0-1 0,0 3 0,1 0 0,8 0 0,0 0 0,-7 1 0,-1 0 0,5 3 0,-1 0 0,-4 0 0,-4 0 0,28 0-48,-39 0 0,-1 0 48,20 0-184,13 0 184,-10 0 513,-14 0-513,-3 0 1169,-12 0-1169,-2 0 702,-6 0-702,-1 0 209,-4 0-209,-2 0 0,-6 0 0,-5 0 0,0 0 0,-5 0 0,-5 0 0,4 0 0,-8 0 0,4 0 0,-5 0 0,5 0 0,-3 0 0,6 0 0,-2 0 0,3 0 0,6 0 0,0-8 0,11 6 0,-4-6 0,4 3 0,0 4 0,-5-3 0,11 4 0,-10 0 0,3 0 0,-4 0 0,-6 0 0,5 0 0,-10 0 0,5 0 0,-6 0 0,1 0 0,0 4 0,-5 0 0,0 4 0,-1 0 0,5 3 0,2-1 0,2 1 0,1-2 0,-3-4 0,3 2 0,1-2 0,-4 4 0,8-4 0,-8 2 0,8-6 0,-4 3 0,6 0 0,-1-3 0,1 3 0,-1-4 0,0 0 0,1 0 0,-1 0 0,0 0 0,-4 0 0,-2 0 0,-8 0 0,-1 0 0,-5 0 0,1 0 0,-1 0 0,1 3 0,-1-2 0,-3 5 0,3-5 0,-3 6 0,3-3 0,1 0 0,-1 2 0,0-2 0,1 4 0,-1-4 0,1 3 0,-4-3 0,3 0 0,-6 3 0,5-3 0,-5 3 0,2 0 0,0 0 0,-2 0 0,2 1 0,1-1 0,-3 1 0,2 0 0,0-1 0,2 5 0,2-4 0,2 13 0,-1-8 0,1 14 0,0-5 0,0 11 0,5 1 0,-3 6 0,8 0 0,-8 0 0,9 6 0,-9-5 0,4 11 0,-4-4 0,-1 6 0,1 0 0,0-1 0,0 8 0,-1-6 0,1 6 0,0-8 0,0 1 0,-5 0 0,-1-7 0,-1 5 0,-2-10 0,2 10 0,-4-4 0,0 5 0,0 8 0,0 9 0,0-12 0,7 41 0,-6-49 0,5 41 0,-6-27 0,0 23 0,0-19 0,0 22 0,0-31 0,0 17 0,0-13 0,0 4 0,0-11 0,0 4 0,0-6 0,0 0 0,-5 0 0,-1 0 0,0-1 0,-3 1 0,3-6 0,-5 4 0,1-4 0,0-1 0,-1 5 0,1-11 0,-1 12 0,1-12 0,0 5 0,0-7 0,-5 1 0,0 17 0,-1-18 0,2 17 0,9-27 0,-3-1 0,2-2 0,2-8 0,-4 3 0,3-4 0,0 0 0,2-1 0,-1-3 0,3 3 0,-2-4 0,3 1 0,0 7 0,0-6 0,0 12 0,0-8 0,0 8 0,0 2 0,0 1 0,0-1 0,0-2 0,0-3 0,0 0 0,0-2 0,0-4 0,0-1 0,0 1 0,0-4 0,0 2 0,0-2 0,0-1 0,0 4 0,0-7 0,0 6 0,0-6 0,0 10 0,0-10 0,0 6 0,0-3 0,0-4 0,0 4 0,0-5 0,0 1 0,0-1 0,0 1 0,0-1 0,0 1 0,0-1 0,0 1 0,0-1 0,0 1 0,-6-4 0,-3-1 0,-11-3 0,-8 5 0,-7 0 0,-5 5 0,-6-4 0,-1 3 0,-7-8 0,0 4 0,-6-5 0,4 0 0,-11 0 0,11 0 0,-11 0 0,4 0 0,0 0 0,-4 0 0,4 0 0,0 0 0,-4 0 0,11 0 0,-12 0 0,12 0 0,-11 0 0,11 0 0,-12 0 0,12 0 0,-4 0 0,12 0 0,-5 0 0,12 4 0,-5-3 0,6 8 0,6-8 0,1 8 0,5-8 0,1 7 0,-6-7 0,4 7 0,-10-7 0,10 7 0,-15-7 0,-5 3 0,5 0 0,-29-3 0,27 3 0,-22-4 0,7 0 0,-1 0 0,-8 0 0,1 0 0,7 0 0,-5 0 0,11 0 0,-5 0 0,0 0 0,5 0 0,-4 0 0,6 0 0,0 0 0,6-4 0,2 3 0,6-4 0,0 1 0,6 3 0,1-4 0,5 5 0,1 0 0,4 0 0,-3 0 0,12 0 0,-7 0 0,9 0 0,-1 0 0,-3 0 0,7 0 0,-2 0 0,-1-4 0,3 4 0,-6-4 0,6 4 0,-7-4 0,8 3 0,-4-6 0,4 6 0,-3-6 0,2 3 0,-2 0 0,3 0 0,4 1 0,-3 2 0,3-6 0,-3 3 0,-1 0 0,1-3 0,-1 3 0,0-3 0,1-1 0,3-4 0,-3 4 0,2-8 0,-3 7 0,4-7 0,0 4 0,1-5 0,2 0 0,-3 4 0,4-2 0,0 6 0,0-7 0,0 8 0,0-13 0,0 7 0,0-12 0,0 3 0,0-12 0,-4 1 0,2-8 0,-7-4 0,8 4 0,-9-10 0,5 11 0,-6-6 0,6 7 0,-4 1 0,3-1 0,-4 5 0,5-10 0,-4 3 0,3-19 0,-6-1 0,1-8 0,0 14 0,-1-18 0,1 16 0,-1-19 0,1 14 0,-1-5 0,1 13 0,5-6 0,-4 7 0,5 6 0,-6-4 0,1 4 0,-1-6 0,0-6 0,0 4 0,-1-12 0,1 13 0,-5-6 0,4 7 0,-3 0 0,4 0 0,-4 7 0,3 1 0,-2 6 0,0 0 0,3 6 0,-9-11 0,9 9 0,-9-16 0,9 10 0,-10-10 0,10 4 0,0-6 0,1 0 0,5 7 0,-1-6 0,-3 12 0,8-5 0,-4 6 0,5 5 0,0 2 0,0 0 0,0 4 0,0-9 0,0 9 0,0-9 0,0 3 0,0-5 0,0 0 0,0 0 0,0 1 0,0-1 0,0 5 0,0 2 0,0 6 0,0 4 0,0 2 0,0-4 0,0 7 0,0-6 0,4 7 0,0 0 0,4 5 0,1-4 0,-2 7 0,1-7 0,0 4 0,0-1 0,1-3 0,-1 4 0,4-10 0,2-1 0,4 1 0,0-5 0,-1 5 0,1-6 0,1 1 0,-6 4 0,5-3 0,-9 8 0,8-9 0,-7 5 0,3-6 0,-3-5 0,-1 4 0,0 1 0,0 2 0,-1 8 0,1-8 0,-1 12 0,-3-3 0,2 10 0,-6-1 0,5 4 0,-5 0 0,2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3T03:05:29.508"/>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3T04:49:42.393"/>
    </inkml:context>
    <inkml:brush xml:id="br0">
      <inkml:brushProperty name="width" value="0.05" units="cm"/>
      <inkml:brushProperty name="height" value="0.05" units="cm"/>
    </inkml:brush>
  </inkml:definitions>
  <inkml:trace contextRef="#ctx0" brushRef="#br0">43 346 24575,'1'99'0,"1"1"0,0 0 0,0-1 0,-1 1 0,1 0 0,1 0 0,1 8 0,0-1 0,0-8 0,0-17 0,-2-24 0,2-7 0,5 2 0,-1-1 0,-7-13 0,3 1 0,1 0 0,-4-6 0,8 5 0,-4-5 0,1 6 0,2-6 0,-3 16 0,4-18 0,-3 13 0,2-17 0,-3-1 0,0-5 0,3 5 0,0 5 0,2-7 0,2 7 0,-4-16 0,-3 1 0,2-5 0,-3 4 0,4-7 0,-4 2 0,3-3 0,-3-1 0,4 1 0,-1-1 0,1 1 0,-1-1 0,1 1 0,-1-1 0,5 1 0,0 0 0,5 0 0,0 1 0,-1-1 0,6-3 0,-4 2 0,8-6 0,-4 3 0,6-4 0,-6 0 0,5 0 0,3 0 0,-1 0 0,6 0 0,4 0 0,-9 0 0,10 0 0,10 0 0,-17 0 0,24 0 0,-23 0 0,0 0 0,4 0 0,-9 0 0,9 0 0,-9 0 0,4 0 0,-6 0 0,0 0 0,1 0 0,-1 0 0,0 0 0,1 0 0,-1 0 0,0 0 0,-4 0 0,3 0 0,-4 0 0,6 0 0,-1 0 0,0 0 0,1 0 0,5 0 0,-5 0 0,11 0 0,-10 0 0,9 0 0,8 0 0,-3 0 0,9 0 0,-12 0 0,0 0 0,-6-4 0,4 3 0,-4-8 0,0 4 0,5-5 0,-5 0 0,0-3 0,5 2 0,-5-7 0,0 3 0,4-5 0,-14 2 0,8 0 0,-10 0 0,1-4 0,-1 3 0,-4-7 0,-5 8 0,0-14 0,-4 8 0,1-9 0,-1 0 0,1-1 0,0-6 0,-5 1 0,-1-1 0,-4 0 0,0 0 0,0-6 0,0-1 0,0-7 0,0 0 0,0 0 0,0 1 0,0-1 0,0 0 0,-4 0 0,-7-24 0,4 25 0,-8-24 0,10 36 0,-1-5 0,-3 7 0,3-7 0,-4 5 0,0-6 0,0 8 0,-5-1 0,4 0 0,-8 0 0,4 1 0,-1-1 0,-8-1 0,8 6 0,-9-4 0,1 9 0,4-3 0,-9 3 0,5 1 0,-6-1 0,0 0 0,1 6 0,-5 0 0,5 0 0,-10 8 0,4-8 0,-5 9 0,0-5 0,-6-1 0,-2 5 0,-6-4 0,7 8 0,-5-8 0,10 8 0,-10-8 0,-7 4 0,8 0 0,-7 1 0,18 5 0,6 5 0,-4-4 0,9 4 0,-4-5 0,6 5 0,4-3 0,-3 8 0,4-8 0,-1 7 0,-3-7 0,8 7 0,-8-3 0,3 4 0,0 0 0,-3 0 0,8 0 0,-8 0 0,8 0 0,-9 0 0,10 0 0,-10 0 0,9 0 0,-8 0 0,4 0 0,-6 0 0,1 0 0,-1 0 0,1 0 0,0 0 0,4 0 0,-3 4 0,8-3 0,-9 7 0,9-4 0,-3 5 0,-1 0 0,4-1 0,-3 1 0,4-1 0,-4 1 0,-5 3 0,3-2 0,-1 2 0,7-4 0,0 0 0,1 0 0,-1 1 0,0-1 0,0 0 0,1 1 0,-1-1 0,0 0 0,5 0 0,0 0 0,4-1 0,4 1 0,-3-1 0,7 1 0,-7-1 0,6 1 0,-2-1 0,3 1 0,0-1 0,0 1 0,0 0 0,-4 3 0,3 6 0,-3 1 0,4 4 0,0-1 0,0-3 0,-4 3 0,3 1 0,-2-5 0,-1 10 0,3-10 0,-4 5 0,1-1 0,3 9 0,-7-5 0,8 3 0,-4-6 0,4-4 0,0 3 0,-4-4 0,3 4 0,-3-3 0,4 3 0,0-4 0,0 0 0,0-1 0,-3 1 0,2 0 0,-3-5 0,4 4 0,0-8 0,0 8 0,-4-3 0,3-1 0,-2 4 0,3-8 0,0 4 0,-4-1 0,3-2 0,-3 7 0,4-8 0,0 4 0,0-1 0,0-2 0,0 2 0,0-3 0,0-1 0,0 1 0,-3-4 0,-1-1 0,0-3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3T04:49:59.073"/>
    </inkml:context>
    <inkml:brush xml:id="br0">
      <inkml:brushProperty name="width" value="0.05" units="cm"/>
      <inkml:brushProperty name="height" value="0.05" units="cm"/>
    </inkml:brush>
  </inkml:definitions>
  <inkml:trace contextRef="#ctx0" brushRef="#br0">1 1 24575,'0'20'0,"0"-4"0,0 10 0,0 2 0,0 13 0,0 0 0,0 5 0,0-6 0,0 0 0,0 0 0,0 6 0,0-11 0,0 10 0,0-11 0,0 1 0,0 3 0,0-9 0,0 4 0,0-6 0,0 0 0,0 6 0,0-4 0,0 4 0,0 0 0,0-4 0,0 3 0,0-4 0,0-1 0,0 1 0,0-1 0,0 0 0,0 1 0,0-6 0,0 4 0,0-8 0,0 8 0,0-8 0,0 4 0,0-6 0,0 6 0,0-5 0,0 12 0,0-10 0,3 5 0,-2-8 0,3 1 0,-4 0 0,4-1 0,-3 6 0,2-4 0,-3 8 0,4-8 0,-3 8 0,3-8 0,-1 3 0,-2 0 0,3-3 0,-4 4 0,4-6 0,-3 1 0,6-5 0,-6 4 0,5-7 0,-5 6 0,6-6 0,-6 2 0,5-3 0,-5-1 0,6 1 0,-6-1 0,5 1 0,-2-4 0,4 3 0,-1-3 0,1 0 0,-1 3 0,5-3 0,1 1 0,3 2 0,18-6 0,-9 7 0,15-7 0,-13 3 0,6 0 0,2-3 0,-1 4 0,4-5 0,-9 0 0,9 0 0,-9 0 0,4 0 0,-6 0 0,1 0 0,-1 0 0,-4 0 0,-2 0 0,1 0 0,-5 0 0,5 0 0,-6 0 0,-3 0 0,3 0 0,-4 0 0,5 0 0,0-4 0,4-1 0,-3-4 0,3 1 0,-4-1 0,4 4 0,-3-2 0,8 2 0,-8-4 0,8 4 0,-3-2 0,4 1 0,0 1 0,1-3 0,-1 3 0,18-4 0,-7 4 0,13-4 0,-11 3 0,0 1 0,-18 0 0,-4 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3T04:50:02.528"/>
    </inkml:context>
    <inkml:brush xml:id="br0">
      <inkml:brushProperty name="width" value="0.05" units="cm"/>
      <inkml:brushProperty name="height" value="0.05" units="cm"/>
    </inkml:brush>
  </inkml:definitions>
  <inkml:trace contextRef="#ctx0" brushRef="#br0">0 0 24575,'29'0'0,"2"0"0,22 0 0,-3 0 0,-2 0 0,-3 0 0,-5 0 0,8 0 0,6 0 0,-7 0 0,-1 0 0,-6 0 0,-6 0 0,5 0 0,-10 0 0,15 0 0,-13 0 0,19 0 0,-14 0 0,10 0 0,0 0 0,-4 0 0,4 0 0,0 0 0,-5 0 0,5 0 0,0 5 0,-5-4 0,0 4 0,-3-5 0,-14 0 0,8 0 0,-14 4 0,-1-3 0,-5 2 0,-5-3 0,1 0 0,-4 4 0,-1-1 0,1 5 0,0-4 0,3 2 0,1-2 0,0 8 0,0 1 0,0 3 0,0 1 0,1 0 0,0 4 0,-1-3 0,1 3 0,-1-4 0,0 0 0,1 4 0,-1-3 0,1 8 0,-4-8 0,3 8 0,-7-3 0,3 4 0,-4 0 0,0 1 0,4-1 0,-3-4 0,3 3 0,-4-4 0,0 6 0,0-1 0,0 1 0,0 4 0,0-3 0,0 4 0,0-6 0,0 6 0,0-4 0,0 4 0,0-10 0,0 3 0,-3-8 0,2 3 0,-7-4 0,7-1 0,-6 1 0,6-1 0,-3 1 0,0 5 0,-1-5 0,0 10 0,1-10 0,1 5 0,2-1 0,-3-3 0,0 3 0,3 1 0,-2-4 0,3 3 0,0-4 0,0-1 0,0-3 0,0 3 0,-4-8 0,3 8 0,-2-8 0,3 4 0,0-4 0,0 3 0,0-2 0,0 2 0,0 1 0,0-4 0,0 4 0,0-1 0,0-2 0,0 7 0,0-8 0,0 8 0,0-8 0,0 4 0,0-1 0,0-2 0,0 14 0,0-9 0,0 10 0,0-11 0,0 3 0,0-4 0,0 1 0,0-2 0,0-3 0,0-1 0,0 1 0,0-1 0,0 0 0,0 0 0,-8 1 0,3 0 0,-6-1 0,4-3 0,0-1 0,-5-3 0,4 0 0,-8 4 0,3-3 0,-3 3 0,-1-4 0,0 0 0,0 0 0,5 0 0,0 0 0,4 0 0,1 0 0,-1 0 0,-3 0 0,-7-5 0,8 4 0,-2-3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3T04:57:45.248"/>
    </inkml:context>
    <inkml:brush xml:id="br0">
      <inkml:brushProperty name="width" value="0.05" units="cm"/>
      <inkml:brushProperty name="height" value="0.05" units="cm"/>
      <inkml:brushProperty name="color" value="#66CC00"/>
    </inkml:brush>
  </inkml:definitions>
  <inkml:trace contextRef="#ctx0" brushRef="#br0">10 226 24575,'0'90'0,"0"-1"0,0 0 0,0 1 0,0-1 0,0 7 0,0 1 0,0-11 0,0-23 0,0-11 0,0-40 0,0 0 0,0-1 0,0-2 0,0 10 0,0-10 0,0 6 0,0 0 0,0-2 0,0 3 0,0 0 0,0-7 0,0 2 0,0 1 0,0-4 0,0 4 0,0-5 0,3 0 0,1 0 0,7-3 0,1 3 0,9-2 0,6 4 0,2-4 0,10 3 0,-5-6 0,0 2 0,5-4 0,-11 0 0,5 0 0,-5 0 0,-1 0 0,-5 0 0,0 0 0,-1 0 0,-3 0 0,3 0 0,-4 0 0,0 0 0,-1 0 0,1 0 0,0 0 0,-5 0 0,4 0 0,-4 0 0,5 0 0,0 0 0,-5 0 0,4 0 0,-4 0 0,5 0 0,-4 0 0,2-4 0,-2 3 0,4-6 0,4 6 0,-3-7 0,8 7 0,-8-6 0,8 2 0,-8-4 0,8 4 0,-8-2 0,3 2 0,-4 1 0,-5-4 0,0 4 0,-4 0 0,-1 1 0,1-1 0,-1 3 0,-3-5 0,2 5 0,-2-2 0,4 3 0,-1-3 0,1 2 0,3-3 0,2 1 0,3 2 0,1-3 0,-4 4 0,2-4 0,-6 3 0,3-3 0,-5 4 0,1 0 0,-4-3 0,-1-1 0,-3-3 0,0 0 0,0-1 0,0-4 0,0 0 0,0-5 0,0 0 0,0-4 0,0-2 0,0-10 0,0-2 0,0-4 0,0-7 0,0 4 0,0-10 0,-4 11 0,3-11 0,-8 10 0,7-4 0,-6 6 0,2 6 0,1 1 0,-3 5 0,2 1 0,1-1 0,-3 1 0,3-1 0,-4 1 0,0-1 0,0 6 0,0-5 0,4 5 0,-3-6 0,2 1 0,-2 4 0,-2-3 0,2 8 0,3-4 0,1 9 0,0-2 0,3 6 0,-6-7 0,6 8 0,-3-4 0,1 4 0,2 1 0,-2-1 0,3 0 0,-4 1 0,3-1 0,-2 1 0,0 2 0,-1 2 0,-3 3 0,0 0 0,-1 0 0,-4 0 0,0 0 0,-10 0 0,-1 0 0,-10 0 0,-1 0 0,-6 0 0,0 0 0,0 0 0,-6 0 0,-2 0 0,1 0 0,-6 0 0,12 0 0,-5 0 0,11 0 0,-3 0 0,9 0 0,-4 0 0,10 0 0,-3 0 0,8 0 0,-4 0 0,1 0 0,3 0 0,-3 0 0,4 0 0,0 0 0,4 0 0,2 0 0,3 0 0,1 0 0,2 3 0,2 5 0,3 9 0,-4 1 0,3 8 0,-6-8 0,2 4 0,1-10 0,-4 0 0,8-5 0,-4 1 0,4-1 0,0 1 0,0-1 0,-3-3 0,2 3 0,-2-3 0,3 3 0,0 1 0,0-1 0,-4 1 0,3-1 0,-2 1 0,3-1 0,0 1 0,0-1 0,0 1 0,0-1 0,-3 1 0,2-1 0,-3 1 0,4-1 0,0 1 0,0 0 0,-3-1 0,2 1 0,-2-1 0,3 1 0,0-1 0,0-3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3T04:57:50.678"/>
    </inkml:context>
    <inkml:brush xml:id="br0">
      <inkml:brushProperty name="width" value="0.05" units="cm"/>
      <inkml:brushProperty name="height" value="0.05" units="cm"/>
      <inkml:brushProperty name="color" value="#66CC00"/>
    </inkml:brush>
  </inkml:definitions>
  <inkml:trace contextRef="#ctx0" brushRef="#br0">84 240 24575,'0'12'0,"0"1"0,0 18 0,0-4 0,5 6 0,0 1 0,5 6 0,0 6 0,0-5 0,5 5 0,-8-6 0,6-6 0,-8 11 0,9-15 0,-8 15 0,7-11 0,-8-5 0,4 8 0,1-7 0,-1 4 0,1 5 0,-1-11 0,1 11 0,-1-10 0,1 9 0,-1-9 0,1 9 0,-5-9 0,4 4 0,-8-6 0,7 0 0,-4-4 0,1-2 0,3-4 0,-7 0 0,2-5 0,1 0 0,-3-1 0,2-2 0,0 2 0,-2-3 0,2 0 0,1-1 0,-3 1 0,5-1 0,-5 0 0,5-3 0,-5 2 0,5-5 0,-2 3 0,3-4 0,0 0 0,4 0 0,7 0 0,4 0 0,11 0 0,1 0 0,19 0 0,-10 0 0,16 0 0,-4-11 0,1 4 0,11-10 0,-11 2 0,-2 2 0,-2-2 0,-10 5 0,4-1 0,-12 2 0,-1-1 0,-11 5 0,5-3 0,-14 7 0,8-7 0,-13 7 0,4-3 0,-5 1 0,1 2 0,-1-2 0,1 3 0,-4-4 0,-1 1 0,0-5 0,-2 1 0,2 0 0,1-1 0,-4-4 0,7 4 0,-3-4 0,4 4 0,-4 1 0,3-1 0,-3 0 0,0 1 0,3 3 0,-6-3 0,5 7 0,-2-7 0,1 3 0,1-1 0,-5-2 0,6 3 0,-6-3 0,2-1 0,-3 1 0,0-1 0,0 1 0,0-1 0,0 0 0,0-3 0,0-2 0,0-4 0,0-4 0,0-2 0,0-4 0,-4-6 0,-6-1 0,-1-6 0,-8 0 0,8 0 0,-4-6 0,0 5 0,4-11 0,-4 11 0,5-5 0,-1-1 0,1 6 0,4-5 0,2 11 0,-1-3 0,4 9 0,-3-4 0,0 6 0,3-1 0,-4 6 0,1-5 0,3 9 0,-3-3 0,1 8 0,2-3 0,-2 8 0,-1-4 0,3 4 0,-5 1 0,1 3 0,1-3 0,-3 3 0,3-1 0,-7-5 0,-2 4 0,-4-6 0,0 3 0,1 1 0,-6-1 0,-1 0 0,-4 0 0,4 0 0,-3 4 0,3-3 0,-4 7 0,4-3 0,-3 4 0,3 0 0,-5 0 0,6 0 0,-5 0 0,5 0 0,-6 0 0,1 0 0,-1 0 0,1 0 0,-6 0 0,9 0 0,-8 0 0,9 0 0,1 0 0,-5 0 0,10 0 0,-5 0 0,5 0 0,0 0 0,1 4 0,-1-3 0,0 3 0,0-1 0,1-2 0,-1 3 0,0-1 0,5-2 0,-4 7 0,7-7 0,-7 2 0,8 1 0,-4-3 0,5 5 0,-1-5 0,-4 6 0,4-3 0,-4 1 0,4 2 0,-3-3 0,-1 7 0,-5-2 0,5 2 0,0-3 0,1 0 0,2-1 0,-3 1 0,5 0 0,-1-1 0,0 1 0,1-1 0,-1 1 0,0-1 0,1 1 0,-1 0 0,4-1 0,-3 1 0,6-1 0,-2 0 0,3 1 0,0-1 0,0 0 0,0 1 0,0-1 0,0 5 0,0-4 0,0 4 0,0-5 0,0 1 0,0-1 0,0 1 0,0-1 0,0 1 0,0-1 0,0 1 0,0-1 0,0 1 0,0-1 0,0 1 0,0-1 0,0 0 0,0 0 0,3 1 0,-2-1 0,2 0 0,-3 0 0,0-3 0,0-1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3T05:01:52.580"/>
    </inkml:context>
    <inkml:brush xml:id="br0">
      <inkml:brushProperty name="width" value="0.05" units="cm"/>
      <inkml:brushProperty name="height" value="0.05" units="cm"/>
      <inkml:brushProperty name="color" value="#66CC00"/>
    </inkml:brush>
  </inkml:definitions>
  <inkml:trace contextRef="#ctx0" brushRef="#br0">168 258 24575,'0'95'0,"0"0"0,0 1 0,0-1 0,0 0 0,0 0 0,0 8 0,0 5 0,0-5 0,0-17 0,0-26 0,0-18 0,0-13 0,3-13 0,-2-3 0,7 3 0,-4 18 0,4-16 0,-3 15 0,-2-26 0,-3 1 0,4-1 0,-4 1 0,7-4 0,-6 3 0,5-7 0,-2 7 0,3-6 0,1 2 0,0 1 0,3 0 0,6 0 0,1 4 0,8-7 0,-3 2 0,10 2 0,-4-4 0,9 8 0,-9-8 0,9 3 0,-3 1 0,-1-4 0,4 3 0,-3 1 0,-1-4 0,4 3 0,-9-4 0,4 4 0,-6-3 0,1 3 0,-1-4 0,0 0 0,1 0 0,-1 0 0,-4 0 0,3 0 0,-4 0 0,1 0 0,-2 0 0,-4 0 0,3 0 0,-2 0 0,-2 0 0,-5 0 0,-3 0 0,-1 0 0,0 0 0,1 0 0,-1 0 0,0 0 0,1 0 0,-1 0 0,1 0 0,-1 0 0,1 0 0,-4-3 0,3 2 0,-7-6 0,4 3 0,-4-3 0,3-5 0,-2-1 0,3-3 0,-4-1 0,0-5 0,0 0 0,0-6 0,4-5 0,-3 4 0,4-9 0,-5 3 0,0-5 0,0 1 0,0-8 0,4 6 0,-3-11 0,4 10 0,-5-10 0,0 10 0,0-4 0,0 6 0,0 0 0,0 0 0,0 6 0,0-5 0,0 11 0,0-11 0,0 10 0,0-9 0,0 9 0,0-10 0,0 10 0,0-4 0,0 6 0,0-1 0,0 1 0,0-1 0,0 6 0,0 0 0,0 5 0,0 1 0,0 3 0,0-3 0,0 8 0,0-4 0,0 4 0,0 1 0,0 0 0,0 0 0,-4 3 0,0-2 0,0 1 0,-3-2 0,6-1 0,-6 0 0,3 4 0,0-3 0,-3 3 0,3 0 0,-4-3 0,1 3 0,-5 0 0,-1-4 0,-8 3 0,-2-3 0,-5-2 0,-5 1 0,-7-1 0,-8-1 0,1 1 0,-6-1 0,6 1 0,-7 4 0,6-4 0,-4 9 0,11-8 0,-6 8 0,8-3 0,4 0 0,-3 3 0,9-4 0,-4 5 0,5 0 0,1 0 0,4 0 0,2 0 0,4 0 0,0 0 0,4 0 0,-2 0 0,2 0 0,0 0 0,-3 0 0,8 0 0,-8 0 0,7 0 0,-2 0 0,-1 0 0,3 0 0,-2 0 0,3 4 0,1-3 0,-1 5 0,1-5 0,-1 6 0,1-6 0,-1 5 0,-4-1 0,4-1 0,-8 4 0,7-4 0,-2 4 0,3-1 0,0-3 0,4 3 0,-3-6 0,7 5 0,-4-2 0,4 3 0,0 1 0,-3-1 0,2 1 0,-3-1 0,4 5 0,0 1 0,0-1 0,0 4 0,0-8 0,0 8 0,0-8 0,0 4 0,0-4 0,0-1 0,0 1 0,0-1 0,0 1 0,0-1 0,0 0 0,0 1 0,0-1 0,0 1 0,0-1 0,0 1 0,0-1 0,4 1 0,-3-1 0,5 1 0,-1 0 0,-1-1 0,-1 1 0,0-4 0,-2 2 0,5-1 0,-5 2 0,3 1 0,-4-1 0,3 1 0,-2-1 0,2 1 0,-3-1 0,0 1 0,4-1 0,-4 1 0,4-1 0,-4 1 0,0-1 0,3 1 0,-2-1 0,2 1 0,-3-1 0,0 1 0,4-4 0,-4 2 0,4-1 0,-1 2 0,-2 0 0,2 0 0,0-3 0,1-1 0,-1 1 0,0-4 0,-3 3 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AB3A824-1A51-4B26-AD58-A6D8E14F6C04}" type="datetimeFigureOut">
              <a:rPr lang="en-US" smtClean="0"/>
              <a:t>1/31/20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
              </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961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1/31/20</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31194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1/31/20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25955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1/31/20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525777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1/31/20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663339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1/31/20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76605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1/31/20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67477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1/31/20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212969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1/31/20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067382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1/31/20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0239534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1/31/20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3239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C1C18-307B-4F68-A007-B5B542270E8D}" type="datetimeFigureOut">
              <a:rPr lang="en-US" smtClean="0"/>
              <a:t>1/31/20</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168033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1/31/20</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81779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1/31/20</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7029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1/31/20</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3721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1/31/20</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87607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1/31/20</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03299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CBC1C18-307B-4F68-A007-B5B542270E8D}" type="datetimeFigureOut">
              <a:rPr lang="en-US" smtClean="0"/>
              <a:t>1/31/20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1864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customXml" Target="../ink/ink2.xml"/><Relationship Id="rId5" Type="http://schemas.openxmlformats.org/officeDocument/2006/relationships/image" Target="../media/image26.png"/><Relationship Id="rId4" Type="http://schemas.openxmlformats.org/officeDocument/2006/relationships/customXml" Target="../ink/ink1.xm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5.xml"/><Relationship Id="rId5" Type="http://schemas.openxmlformats.org/officeDocument/2006/relationships/image" Target="../media/image31.png"/><Relationship Id="rId4" Type="http://schemas.openxmlformats.org/officeDocument/2006/relationships/customXml" Target="../ink/ink4.xml"/><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36.png"/><Relationship Id="rId4" Type="http://schemas.openxmlformats.org/officeDocument/2006/relationships/customXml" Target="../ink/ink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image" Target="../media/image40.png"/><Relationship Id="rId4" Type="http://schemas.openxmlformats.org/officeDocument/2006/relationships/customXml" Target="../ink/ink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4109-A92F-2F4B-9C04-BFF2E91B5EA6}"/>
              </a:ext>
            </a:extLst>
          </p:cNvPr>
          <p:cNvSpPr>
            <a:spLocks noGrp="1"/>
          </p:cNvSpPr>
          <p:nvPr>
            <p:ph type="ctrTitle"/>
          </p:nvPr>
        </p:nvSpPr>
        <p:spPr/>
        <p:txBody>
          <a:bodyPr/>
          <a:lstStyle/>
          <a:p>
            <a:r>
              <a:rPr lang="en-US" sz="4400" dirty="0"/>
              <a:t>Loan Default Risk predictors</a:t>
            </a:r>
          </a:p>
        </p:txBody>
      </p:sp>
      <p:sp>
        <p:nvSpPr>
          <p:cNvPr id="3" name="Subtitle 2">
            <a:extLst>
              <a:ext uri="{FF2B5EF4-FFF2-40B4-BE49-F238E27FC236}">
                <a16:creationId xmlns:a16="http://schemas.microsoft.com/office/drawing/2014/main" id="{42BF7C39-7864-EF4B-849D-6B50249F79BD}"/>
              </a:ext>
            </a:extLst>
          </p:cNvPr>
          <p:cNvSpPr>
            <a:spLocks noGrp="1"/>
          </p:cNvSpPr>
          <p:nvPr>
            <p:ph type="subTitle" idx="1"/>
          </p:nvPr>
        </p:nvSpPr>
        <p:spPr/>
        <p:txBody>
          <a:bodyPr>
            <a:normAutofit lnSpcReduction="10000"/>
          </a:bodyPr>
          <a:lstStyle/>
          <a:p>
            <a:r>
              <a:rPr lang="en-US" dirty="0"/>
              <a:t>Ashutosh Singh </a:t>
            </a:r>
          </a:p>
          <a:p>
            <a:r>
              <a:rPr lang="en-US" dirty="0" err="1"/>
              <a:t>Jaysree</a:t>
            </a:r>
            <a:r>
              <a:rPr lang="en-US" dirty="0"/>
              <a:t> </a:t>
            </a:r>
            <a:r>
              <a:rPr lang="en-US" dirty="0" err="1"/>
              <a:t>Mangalagiri</a:t>
            </a:r>
            <a:endParaRPr lang="en-US" dirty="0"/>
          </a:p>
          <a:p>
            <a:r>
              <a:rPr lang="en-US" dirty="0"/>
              <a:t>DS C15 </a:t>
            </a:r>
          </a:p>
        </p:txBody>
      </p:sp>
    </p:spTree>
    <p:extLst>
      <p:ext uri="{BB962C8B-B14F-4D97-AF65-F5344CB8AC3E}">
        <p14:creationId xmlns:p14="http://schemas.microsoft.com/office/powerpoint/2010/main" val="1242516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9D194-A6FA-0D4F-94FC-8986E4F818D7}"/>
              </a:ext>
            </a:extLst>
          </p:cNvPr>
          <p:cNvSpPr>
            <a:spLocks noGrp="1"/>
          </p:cNvSpPr>
          <p:nvPr>
            <p:ph type="title"/>
          </p:nvPr>
        </p:nvSpPr>
        <p:spPr/>
        <p:txBody>
          <a:bodyPr/>
          <a:lstStyle/>
          <a:p>
            <a:r>
              <a:rPr lang="en-US" dirty="0"/>
              <a:t>Factors influencing default rate </a:t>
            </a:r>
            <a:r>
              <a:rPr lang="en-US" i="1" dirty="0" err="1"/>
              <a:t>investopeidea</a:t>
            </a:r>
            <a:endParaRPr lang="en-US" dirty="0"/>
          </a:p>
        </p:txBody>
      </p:sp>
      <p:sp>
        <p:nvSpPr>
          <p:cNvPr id="3" name="Content Placeholder 2">
            <a:extLst>
              <a:ext uri="{FF2B5EF4-FFF2-40B4-BE49-F238E27FC236}">
                <a16:creationId xmlns:a16="http://schemas.microsoft.com/office/drawing/2014/main" id="{3B071014-BAFD-8B4C-B1BD-8137DE89BF9F}"/>
              </a:ext>
            </a:extLst>
          </p:cNvPr>
          <p:cNvSpPr>
            <a:spLocks noGrp="1"/>
          </p:cNvSpPr>
          <p:nvPr>
            <p:ph idx="1"/>
          </p:nvPr>
        </p:nvSpPr>
        <p:spPr/>
        <p:txBody>
          <a:bodyPr/>
          <a:lstStyle/>
          <a:p>
            <a:r>
              <a:rPr lang="en-US" dirty="0"/>
              <a:t>According to Investopedia the debt-to-income ratio and credit score the top indicators of a person defaulting on a loan</a:t>
            </a:r>
          </a:p>
        </p:txBody>
      </p:sp>
      <p:pic>
        <p:nvPicPr>
          <p:cNvPr id="4" name="Picture 3">
            <a:extLst>
              <a:ext uri="{FF2B5EF4-FFF2-40B4-BE49-F238E27FC236}">
                <a16:creationId xmlns:a16="http://schemas.microsoft.com/office/drawing/2014/main" id="{18B57EEF-EEBF-354D-B7FC-BB6D75DF0C5A}"/>
              </a:ext>
            </a:extLst>
          </p:cNvPr>
          <p:cNvPicPr>
            <a:picLocks noChangeAspect="1"/>
          </p:cNvPicPr>
          <p:nvPr/>
        </p:nvPicPr>
        <p:blipFill>
          <a:blip r:embed="rId2"/>
          <a:stretch>
            <a:fillRect/>
          </a:stretch>
        </p:blipFill>
        <p:spPr>
          <a:xfrm>
            <a:off x="1798320" y="3331029"/>
            <a:ext cx="8671559" cy="2546891"/>
          </a:xfrm>
          <a:prstGeom prst="rect">
            <a:avLst/>
          </a:prstGeom>
        </p:spPr>
      </p:pic>
    </p:spTree>
    <p:extLst>
      <p:ext uri="{BB962C8B-B14F-4D97-AF65-F5344CB8AC3E}">
        <p14:creationId xmlns:p14="http://schemas.microsoft.com/office/powerpoint/2010/main" val="269684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44C80-B270-3448-BCCE-7F9075BBF0E2}"/>
              </a:ext>
            </a:extLst>
          </p:cNvPr>
          <p:cNvSpPr>
            <a:spLocks noGrp="1"/>
          </p:cNvSpPr>
          <p:nvPr>
            <p:ph type="title"/>
          </p:nvPr>
        </p:nvSpPr>
        <p:spPr>
          <a:xfrm>
            <a:off x="947251" y="849038"/>
            <a:ext cx="3718455" cy="587876"/>
          </a:xfrm>
        </p:spPr>
        <p:txBody>
          <a:bodyPr/>
          <a:lstStyle/>
          <a:p>
            <a:r>
              <a:rPr lang="en-US" dirty="0"/>
              <a:t>Categorical Data Analysis</a:t>
            </a:r>
          </a:p>
        </p:txBody>
      </p:sp>
      <p:sp>
        <p:nvSpPr>
          <p:cNvPr id="3" name="Content Placeholder 2">
            <a:extLst>
              <a:ext uri="{FF2B5EF4-FFF2-40B4-BE49-F238E27FC236}">
                <a16:creationId xmlns:a16="http://schemas.microsoft.com/office/drawing/2014/main" id="{A3C8DFE0-036A-C24B-A2A4-8503A84C77B5}"/>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98270E37-F05A-5E49-9DF8-12A9699BF530}"/>
              </a:ext>
            </a:extLst>
          </p:cNvPr>
          <p:cNvSpPr>
            <a:spLocks noGrp="1"/>
          </p:cNvSpPr>
          <p:nvPr>
            <p:ph type="body" sz="half" idx="2"/>
          </p:nvPr>
        </p:nvSpPr>
        <p:spPr>
          <a:xfrm>
            <a:off x="905257" y="1710048"/>
            <a:ext cx="4107010" cy="4078104"/>
          </a:xfrm>
        </p:spPr>
        <p:txBody>
          <a:bodyPr>
            <a:normAutofit fontScale="92500" lnSpcReduction="20000"/>
          </a:bodyPr>
          <a:lstStyle/>
          <a:p>
            <a:r>
              <a:rPr lang="en-US" sz="2400" b="1" dirty="0"/>
              <a:t>Assumptions</a:t>
            </a:r>
          </a:p>
          <a:p>
            <a:pPr marL="342900" indent="-342900" algn="l">
              <a:buFont typeface="Arial" panose="020B0604020202020204" pitchFamily="34" charset="0"/>
              <a:buChar char="•"/>
            </a:pPr>
            <a:r>
              <a:rPr lang="en-US" sz="2400" dirty="0"/>
              <a:t>The data represents personal loans offered by financial institutions</a:t>
            </a:r>
          </a:p>
          <a:p>
            <a:pPr marL="342900" indent="-342900" algn="l">
              <a:buFont typeface="Arial" panose="020B0604020202020204" pitchFamily="34" charset="0"/>
              <a:buChar char="•"/>
            </a:pPr>
            <a:r>
              <a:rPr lang="en-US" sz="2400" dirty="0"/>
              <a:t>Each applicant provides the required data to get the loan</a:t>
            </a:r>
          </a:p>
          <a:p>
            <a:pPr marL="342900" indent="-342900" algn="l">
              <a:buFont typeface="Arial" panose="020B0604020202020204" pitchFamily="34" charset="0"/>
              <a:buChar char="•"/>
            </a:pPr>
            <a:r>
              <a:rPr lang="en-US" sz="2400" dirty="0"/>
              <a:t>The financial instituting has put in good efforts to report quality data After studying the categorical data displayed in the bar graphs the following can be proposed</a:t>
            </a:r>
          </a:p>
          <a:p>
            <a:endParaRPr lang="en-US" dirty="0"/>
          </a:p>
        </p:txBody>
      </p:sp>
      <p:pic>
        <p:nvPicPr>
          <p:cNvPr id="5" name="Picture 4">
            <a:extLst>
              <a:ext uri="{FF2B5EF4-FFF2-40B4-BE49-F238E27FC236}">
                <a16:creationId xmlns:a16="http://schemas.microsoft.com/office/drawing/2014/main" id="{5D7CA48D-6EE7-2544-9B60-C1D937EBFF7B}"/>
              </a:ext>
            </a:extLst>
          </p:cNvPr>
          <p:cNvPicPr>
            <a:picLocks noChangeAspect="1"/>
          </p:cNvPicPr>
          <p:nvPr/>
        </p:nvPicPr>
        <p:blipFill>
          <a:blip r:embed="rId2"/>
          <a:stretch>
            <a:fillRect/>
          </a:stretch>
        </p:blipFill>
        <p:spPr>
          <a:xfrm>
            <a:off x="5418667" y="849038"/>
            <a:ext cx="2692179" cy="3169952"/>
          </a:xfrm>
          <a:prstGeom prst="rect">
            <a:avLst/>
          </a:prstGeom>
        </p:spPr>
      </p:pic>
      <p:pic>
        <p:nvPicPr>
          <p:cNvPr id="6" name="Picture 5">
            <a:extLst>
              <a:ext uri="{FF2B5EF4-FFF2-40B4-BE49-F238E27FC236}">
                <a16:creationId xmlns:a16="http://schemas.microsoft.com/office/drawing/2014/main" id="{6483D8DC-E5C2-7E47-8755-712181D79AF9}"/>
              </a:ext>
            </a:extLst>
          </p:cNvPr>
          <p:cNvPicPr>
            <a:picLocks noChangeAspect="1"/>
          </p:cNvPicPr>
          <p:nvPr/>
        </p:nvPicPr>
        <p:blipFill>
          <a:blip r:embed="rId3"/>
          <a:stretch>
            <a:fillRect/>
          </a:stretch>
        </p:blipFill>
        <p:spPr>
          <a:xfrm>
            <a:off x="5418668" y="3765947"/>
            <a:ext cx="5981644" cy="2362962"/>
          </a:xfrm>
          <a:prstGeom prst="rect">
            <a:avLst/>
          </a:prstGeom>
        </p:spPr>
      </p:pic>
      <p:pic>
        <p:nvPicPr>
          <p:cNvPr id="7" name="Picture 6">
            <a:extLst>
              <a:ext uri="{FF2B5EF4-FFF2-40B4-BE49-F238E27FC236}">
                <a16:creationId xmlns:a16="http://schemas.microsoft.com/office/drawing/2014/main" id="{F19224F6-5326-9D41-891B-CA9FBDBF6139}"/>
              </a:ext>
            </a:extLst>
          </p:cNvPr>
          <p:cNvPicPr>
            <a:picLocks noChangeAspect="1"/>
          </p:cNvPicPr>
          <p:nvPr/>
        </p:nvPicPr>
        <p:blipFill>
          <a:blip r:embed="rId4"/>
          <a:stretch>
            <a:fillRect/>
          </a:stretch>
        </p:blipFill>
        <p:spPr>
          <a:xfrm>
            <a:off x="8304043" y="982131"/>
            <a:ext cx="2921330" cy="2711971"/>
          </a:xfrm>
          <a:prstGeom prst="rect">
            <a:avLst/>
          </a:prstGeom>
        </p:spPr>
      </p:pic>
    </p:spTree>
    <p:extLst>
      <p:ext uri="{BB962C8B-B14F-4D97-AF65-F5344CB8AC3E}">
        <p14:creationId xmlns:p14="http://schemas.microsoft.com/office/powerpoint/2010/main" val="1069576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E8E9-624A-BA4D-820F-EF4D8ACFE8E4}"/>
              </a:ext>
            </a:extLst>
          </p:cNvPr>
          <p:cNvSpPr>
            <a:spLocks noGrp="1"/>
          </p:cNvSpPr>
          <p:nvPr>
            <p:ph type="title"/>
          </p:nvPr>
        </p:nvSpPr>
        <p:spPr/>
        <p:txBody>
          <a:bodyPr/>
          <a:lstStyle/>
          <a:p>
            <a:r>
              <a:rPr lang="en-US" dirty="0"/>
              <a:t>Categorical Data </a:t>
            </a:r>
            <a:r>
              <a:rPr lang="en-US" i="1" dirty="0"/>
              <a:t>Insights</a:t>
            </a:r>
          </a:p>
        </p:txBody>
      </p:sp>
      <p:sp>
        <p:nvSpPr>
          <p:cNvPr id="3" name="Content Placeholder 2">
            <a:extLst>
              <a:ext uri="{FF2B5EF4-FFF2-40B4-BE49-F238E27FC236}">
                <a16:creationId xmlns:a16="http://schemas.microsoft.com/office/drawing/2014/main" id="{7B0195A7-DDCC-F948-BE9A-85626FF35608}"/>
              </a:ext>
            </a:extLst>
          </p:cNvPr>
          <p:cNvSpPr>
            <a:spLocks noGrp="1"/>
          </p:cNvSpPr>
          <p:nvPr>
            <p:ph idx="1"/>
          </p:nvPr>
        </p:nvSpPr>
        <p:spPr/>
        <p:txBody>
          <a:bodyPr>
            <a:normAutofit fontScale="70000" lnSpcReduction="20000"/>
          </a:bodyPr>
          <a:lstStyle/>
          <a:p>
            <a:r>
              <a:rPr lang="en-US" dirty="0"/>
              <a:t>People that do not own a car get more loans and within those that don't have a car tend to default more often. This might indicate that the loan is intended to purchase a car. (Assuming do not have a car == don't own a car) </a:t>
            </a:r>
          </a:p>
          <a:p>
            <a:r>
              <a:rPr lang="en-US" dirty="0"/>
              <a:t>People who own "reality" tend to default more often than not, again indicating that they might be stretching their finances too tight. </a:t>
            </a:r>
          </a:p>
          <a:p>
            <a:r>
              <a:rPr lang="en-US" dirty="0"/>
              <a:t>I am not sure if "Unaccompanied" == unmarried, but if that is the case this bank need ask them to be married first, '</a:t>
            </a:r>
            <a:r>
              <a:rPr lang="en-US" dirty="0" err="1"/>
              <a:t>cuz</a:t>
            </a:r>
            <a:r>
              <a:rPr lang="en-US" dirty="0"/>
              <a:t> they have the highest number of defaults. :), jokes aside this might mean that people that are single (if that is what unaccompanied means) lack the family support with finances to payback. </a:t>
            </a:r>
          </a:p>
          <a:p>
            <a:r>
              <a:rPr lang="en-US" dirty="0"/>
              <a:t>This is a biggie, people working in unorganized sectors tend to be the next biggest defaulters and this is evident from both "</a:t>
            </a:r>
            <a:r>
              <a:rPr lang="en-US" dirty="0" err="1"/>
              <a:t>Occupation_Type</a:t>
            </a:r>
            <a:r>
              <a:rPr lang="en-US" dirty="0"/>
              <a:t>" and the "</a:t>
            </a:r>
            <a:r>
              <a:rPr lang="en-US" dirty="0" err="1"/>
              <a:t>organization_Type</a:t>
            </a:r>
            <a:r>
              <a:rPr lang="en-US" dirty="0"/>
              <a:t>”</a:t>
            </a:r>
          </a:p>
          <a:p>
            <a:r>
              <a:rPr lang="en-US" dirty="0"/>
              <a:t>Applicants Education level is also plays a part in </a:t>
            </a:r>
            <a:r>
              <a:rPr lang="en-US" dirty="0" err="1"/>
              <a:t>defauting</a:t>
            </a:r>
            <a:endParaRPr lang="en-US" dirty="0"/>
          </a:p>
          <a:p>
            <a:endParaRPr lang="en-US" dirty="0"/>
          </a:p>
        </p:txBody>
      </p:sp>
    </p:spTree>
    <p:extLst>
      <p:ext uri="{BB962C8B-B14F-4D97-AF65-F5344CB8AC3E}">
        <p14:creationId xmlns:p14="http://schemas.microsoft.com/office/powerpoint/2010/main" val="1589092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C404F0-C204-BD40-8791-50980E7BA0D8}"/>
              </a:ext>
            </a:extLst>
          </p:cNvPr>
          <p:cNvSpPr/>
          <p:nvPr/>
        </p:nvSpPr>
        <p:spPr>
          <a:xfrm>
            <a:off x="1629104" y="1586750"/>
            <a:ext cx="2554014" cy="3139321"/>
          </a:xfrm>
          <a:prstGeom prst="rect">
            <a:avLst/>
          </a:prstGeom>
        </p:spPr>
        <p:txBody>
          <a:bodyPr wrap="square">
            <a:spAutoFit/>
          </a:bodyPr>
          <a:lstStyle/>
          <a:p>
            <a:r>
              <a:rPr lang="en-US" dirty="0"/>
              <a:t>In the category of gender even though men tend to get fewer loans compared to women, they tend to default more than women. This might be just pointing out that a. while men have a better economic conditions they are also the over estimating their finances.</a:t>
            </a:r>
          </a:p>
        </p:txBody>
      </p:sp>
      <p:pic>
        <p:nvPicPr>
          <p:cNvPr id="3" name="Picture 2">
            <a:extLst>
              <a:ext uri="{FF2B5EF4-FFF2-40B4-BE49-F238E27FC236}">
                <a16:creationId xmlns:a16="http://schemas.microsoft.com/office/drawing/2014/main" id="{09CF100B-9ED2-8A44-9DA1-52F4F2388EE1}"/>
              </a:ext>
            </a:extLst>
          </p:cNvPr>
          <p:cNvPicPr>
            <a:picLocks noChangeAspect="1"/>
          </p:cNvPicPr>
          <p:nvPr/>
        </p:nvPicPr>
        <p:blipFill>
          <a:blip r:embed="rId2"/>
          <a:stretch>
            <a:fillRect/>
          </a:stretch>
        </p:blipFill>
        <p:spPr>
          <a:xfrm>
            <a:off x="6968359" y="900694"/>
            <a:ext cx="4092317" cy="5341426"/>
          </a:xfrm>
          <a:prstGeom prst="rect">
            <a:avLst/>
          </a:prstGeom>
        </p:spPr>
      </p:pic>
      <p:sp>
        <p:nvSpPr>
          <p:cNvPr id="4" name="TextBox 3">
            <a:extLst>
              <a:ext uri="{FF2B5EF4-FFF2-40B4-BE49-F238E27FC236}">
                <a16:creationId xmlns:a16="http://schemas.microsoft.com/office/drawing/2014/main" id="{4AE4F6FF-4CB6-D84A-9F0D-6046DAB917FB}"/>
              </a:ext>
            </a:extLst>
          </p:cNvPr>
          <p:cNvSpPr txBox="1"/>
          <p:nvPr/>
        </p:nvSpPr>
        <p:spPr>
          <a:xfrm>
            <a:off x="336332" y="900694"/>
            <a:ext cx="4737735" cy="369332"/>
          </a:xfrm>
          <a:prstGeom prst="rect">
            <a:avLst/>
          </a:prstGeom>
          <a:noFill/>
        </p:spPr>
        <p:txBody>
          <a:bodyPr wrap="square" rtlCol="0">
            <a:spAutoFit/>
          </a:bodyPr>
          <a:lstStyle/>
          <a:p>
            <a:pPr algn="ctr"/>
            <a:r>
              <a:rPr lang="en-US" dirty="0"/>
              <a:t>Gender Related</a:t>
            </a:r>
          </a:p>
        </p:txBody>
      </p:sp>
    </p:spTree>
    <p:extLst>
      <p:ext uri="{BB962C8B-B14F-4D97-AF65-F5344CB8AC3E}">
        <p14:creationId xmlns:p14="http://schemas.microsoft.com/office/powerpoint/2010/main" val="3425344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8723-B6BB-9E40-A16F-6C2CD8566B56}"/>
              </a:ext>
            </a:extLst>
          </p:cNvPr>
          <p:cNvSpPr>
            <a:spLocks noGrp="1"/>
          </p:cNvSpPr>
          <p:nvPr>
            <p:ph type="title"/>
          </p:nvPr>
        </p:nvSpPr>
        <p:spPr>
          <a:xfrm>
            <a:off x="1295399" y="1426632"/>
            <a:ext cx="6241816" cy="1828800"/>
          </a:xfrm>
        </p:spPr>
        <p:txBody>
          <a:bodyPr>
            <a:normAutofit fontScale="90000"/>
          </a:bodyPr>
          <a:lstStyle/>
          <a:p>
            <a:r>
              <a:rPr lang="en-US" dirty="0"/>
              <a:t>People who own "reality" tend to default more often than not, again indicating that they might be stretching their finances too tight. </a:t>
            </a:r>
            <a:br>
              <a:rPr lang="en-US" dirty="0"/>
            </a:br>
            <a:endParaRPr lang="en-US" dirty="0"/>
          </a:p>
        </p:txBody>
      </p:sp>
      <p:sp>
        <p:nvSpPr>
          <p:cNvPr id="3" name="Picture Placeholder 2">
            <a:extLst>
              <a:ext uri="{FF2B5EF4-FFF2-40B4-BE49-F238E27FC236}">
                <a16:creationId xmlns:a16="http://schemas.microsoft.com/office/drawing/2014/main" id="{4ABAC729-1911-F642-8A30-5049E2F9DC55}"/>
              </a:ext>
            </a:extLst>
          </p:cNvPr>
          <p:cNvSpPr>
            <a:spLocks noGrp="1"/>
          </p:cNvSpPr>
          <p:nvPr>
            <p:ph type="pic" idx="1"/>
          </p:nvPr>
        </p:nvSpPr>
        <p:spPr/>
      </p:sp>
      <p:sp>
        <p:nvSpPr>
          <p:cNvPr id="4" name="Text Placeholder 3">
            <a:extLst>
              <a:ext uri="{FF2B5EF4-FFF2-40B4-BE49-F238E27FC236}">
                <a16:creationId xmlns:a16="http://schemas.microsoft.com/office/drawing/2014/main" id="{6F789633-8B6A-6341-84CC-62459279C731}"/>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6683502C-4118-0742-9F01-ADBCA00FD8A2}"/>
              </a:ext>
            </a:extLst>
          </p:cNvPr>
          <p:cNvPicPr>
            <a:picLocks noChangeAspect="1"/>
          </p:cNvPicPr>
          <p:nvPr/>
        </p:nvPicPr>
        <p:blipFill>
          <a:blip r:embed="rId2"/>
          <a:stretch>
            <a:fillRect/>
          </a:stretch>
        </p:blipFill>
        <p:spPr>
          <a:xfrm>
            <a:off x="7694139" y="1014941"/>
            <a:ext cx="3914411" cy="4986466"/>
          </a:xfrm>
          <a:prstGeom prst="rect">
            <a:avLst/>
          </a:prstGeom>
        </p:spPr>
      </p:pic>
    </p:spTree>
    <p:extLst>
      <p:ext uri="{BB962C8B-B14F-4D97-AF65-F5344CB8AC3E}">
        <p14:creationId xmlns:p14="http://schemas.microsoft.com/office/powerpoint/2010/main" val="58485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5D8C4F5-8809-F242-BE83-6DF135D4A8B3}"/>
              </a:ext>
            </a:extLst>
          </p:cNvPr>
          <p:cNvSpPr>
            <a:spLocks noGrp="1"/>
          </p:cNvSpPr>
          <p:nvPr>
            <p:ph type="body" sz="half" idx="2"/>
          </p:nvPr>
        </p:nvSpPr>
        <p:spPr>
          <a:xfrm>
            <a:off x="1219200" y="1923393"/>
            <a:ext cx="6318015" cy="3160839"/>
          </a:xfrm>
        </p:spPr>
        <p:txBody>
          <a:bodyPr/>
          <a:lstStyle/>
          <a:p>
            <a:r>
              <a:rPr lang="en-US" dirty="0"/>
              <a:t>And lower the education level higher is the default rate</a:t>
            </a:r>
          </a:p>
          <a:p>
            <a:endParaRPr lang="en-US" dirty="0"/>
          </a:p>
        </p:txBody>
      </p:sp>
      <p:pic>
        <p:nvPicPr>
          <p:cNvPr id="8" name="Picture Placeholder 7">
            <a:extLst>
              <a:ext uri="{FF2B5EF4-FFF2-40B4-BE49-F238E27FC236}">
                <a16:creationId xmlns:a16="http://schemas.microsoft.com/office/drawing/2014/main" id="{6AA0C180-53BD-CA4C-A8BD-19A9AACC4B79}"/>
              </a:ext>
            </a:extLst>
          </p:cNvPr>
          <p:cNvPicPr>
            <a:picLocks noGrp="1" noChangeAspect="1"/>
          </p:cNvPicPr>
          <p:nvPr>
            <p:ph type="pic" idx="1"/>
          </p:nvPr>
        </p:nvPicPr>
        <p:blipFill>
          <a:blip r:embed="rId2"/>
          <a:srcRect l="5741" r="5741"/>
          <a:stretch>
            <a:fillRect/>
          </a:stretch>
        </p:blipFill>
        <p:spPr>
          <a:xfrm>
            <a:off x="8094831" y="1283138"/>
            <a:ext cx="3063347" cy="4775200"/>
          </a:xfrm>
          <a:prstGeom prst="rect">
            <a:avLst/>
          </a:prstGeom>
        </p:spPr>
      </p:pic>
    </p:spTree>
    <p:extLst>
      <p:ext uri="{BB962C8B-B14F-4D97-AF65-F5344CB8AC3E}">
        <p14:creationId xmlns:p14="http://schemas.microsoft.com/office/powerpoint/2010/main" val="1188379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7880410-7C7B-9E4A-AE7D-313044ECCAD2}"/>
              </a:ext>
            </a:extLst>
          </p:cNvPr>
          <p:cNvSpPr>
            <a:spLocks noGrp="1"/>
          </p:cNvSpPr>
          <p:nvPr>
            <p:ph type="pic" idx="1"/>
          </p:nvPr>
        </p:nvSpPr>
        <p:spPr/>
      </p:sp>
      <p:sp>
        <p:nvSpPr>
          <p:cNvPr id="4" name="Text Placeholder 3">
            <a:extLst>
              <a:ext uri="{FF2B5EF4-FFF2-40B4-BE49-F238E27FC236}">
                <a16:creationId xmlns:a16="http://schemas.microsoft.com/office/drawing/2014/main" id="{731CA87C-0F11-344A-85E9-27DB2B2BEF09}"/>
              </a:ext>
            </a:extLst>
          </p:cNvPr>
          <p:cNvSpPr>
            <a:spLocks noGrp="1"/>
          </p:cNvSpPr>
          <p:nvPr>
            <p:ph type="body" sz="half" idx="2"/>
          </p:nvPr>
        </p:nvSpPr>
        <p:spPr>
          <a:xfrm>
            <a:off x="4483740" y="864331"/>
            <a:ext cx="3053475" cy="4219902"/>
          </a:xfrm>
        </p:spPr>
        <p:txBody>
          <a:bodyPr>
            <a:normAutofit/>
          </a:bodyPr>
          <a:lstStyle/>
          <a:p>
            <a:r>
              <a:rPr lang="en-US" sz="2400" dirty="0"/>
              <a:t>x</a:t>
            </a:r>
          </a:p>
          <a:p>
            <a:endParaRPr lang="en-US" dirty="0"/>
          </a:p>
        </p:txBody>
      </p:sp>
      <p:pic>
        <p:nvPicPr>
          <p:cNvPr id="5" name="Picture 4">
            <a:extLst>
              <a:ext uri="{FF2B5EF4-FFF2-40B4-BE49-F238E27FC236}">
                <a16:creationId xmlns:a16="http://schemas.microsoft.com/office/drawing/2014/main" id="{426A6663-B669-104D-89A1-5E3E60C9CF98}"/>
              </a:ext>
            </a:extLst>
          </p:cNvPr>
          <p:cNvPicPr>
            <a:picLocks noChangeAspect="1"/>
          </p:cNvPicPr>
          <p:nvPr/>
        </p:nvPicPr>
        <p:blipFill>
          <a:blip r:embed="rId2"/>
          <a:stretch>
            <a:fillRect/>
          </a:stretch>
        </p:blipFill>
        <p:spPr>
          <a:xfrm>
            <a:off x="1033822" y="1041400"/>
            <a:ext cx="3053475" cy="4219903"/>
          </a:xfrm>
          <a:prstGeom prst="rect">
            <a:avLst/>
          </a:prstGeom>
        </p:spPr>
      </p:pic>
      <p:sp>
        <p:nvSpPr>
          <p:cNvPr id="2" name="Rectangle 1">
            <a:extLst>
              <a:ext uri="{FF2B5EF4-FFF2-40B4-BE49-F238E27FC236}">
                <a16:creationId xmlns:a16="http://schemas.microsoft.com/office/drawing/2014/main" id="{31011E64-7B95-8F4C-AE87-A2BE79A46006}"/>
              </a:ext>
            </a:extLst>
          </p:cNvPr>
          <p:cNvSpPr/>
          <p:nvPr/>
        </p:nvSpPr>
        <p:spPr>
          <a:xfrm>
            <a:off x="4407296" y="1418897"/>
            <a:ext cx="2865863" cy="2246769"/>
          </a:xfrm>
          <a:prstGeom prst="rect">
            <a:avLst/>
          </a:prstGeom>
        </p:spPr>
        <p:txBody>
          <a:bodyPr wrap="square">
            <a:spAutoFit/>
          </a:bodyPr>
          <a:lstStyle/>
          <a:p>
            <a:r>
              <a:rPr lang="en-US" sz="2000" dirty="0"/>
              <a:t>This is a biggie, people working in unorganized sectors tend to be the next biggest defaulters and this is evident from both "</a:t>
            </a:r>
            <a:r>
              <a:rPr lang="en-US" sz="2000" dirty="0" err="1"/>
              <a:t>Occupation_Type</a:t>
            </a:r>
            <a:r>
              <a:rPr lang="en-US" sz="2000" dirty="0"/>
              <a:t>" and the ”organization type”</a:t>
            </a:r>
          </a:p>
        </p:txBody>
      </p:sp>
      <p:pic>
        <p:nvPicPr>
          <p:cNvPr id="6" name="Picture 5">
            <a:extLst>
              <a:ext uri="{FF2B5EF4-FFF2-40B4-BE49-F238E27FC236}">
                <a16:creationId xmlns:a16="http://schemas.microsoft.com/office/drawing/2014/main" id="{1173C013-D67E-7543-A75F-5E8345A2C968}"/>
              </a:ext>
            </a:extLst>
          </p:cNvPr>
          <p:cNvPicPr>
            <a:picLocks noChangeAspect="1"/>
          </p:cNvPicPr>
          <p:nvPr/>
        </p:nvPicPr>
        <p:blipFill>
          <a:blip r:embed="rId3"/>
          <a:stretch>
            <a:fillRect/>
          </a:stretch>
        </p:blipFill>
        <p:spPr>
          <a:xfrm>
            <a:off x="8094831" y="816747"/>
            <a:ext cx="3161747" cy="4999854"/>
          </a:xfrm>
          <a:prstGeom prst="rect">
            <a:avLst/>
          </a:prstGeom>
        </p:spPr>
      </p:pic>
    </p:spTree>
    <p:extLst>
      <p:ext uri="{BB962C8B-B14F-4D97-AF65-F5344CB8AC3E}">
        <p14:creationId xmlns:p14="http://schemas.microsoft.com/office/powerpoint/2010/main" val="2061777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B15EB9-FB0E-2A40-B75C-A66C941ABB4B}"/>
              </a:ext>
            </a:extLst>
          </p:cNvPr>
          <p:cNvSpPr>
            <a:spLocks noGrp="1"/>
          </p:cNvSpPr>
          <p:nvPr>
            <p:ph type="pic" idx="1"/>
          </p:nvPr>
        </p:nvSpPr>
        <p:spPr/>
      </p:sp>
      <p:sp>
        <p:nvSpPr>
          <p:cNvPr id="4" name="Text Placeholder 3">
            <a:extLst>
              <a:ext uri="{FF2B5EF4-FFF2-40B4-BE49-F238E27FC236}">
                <a16:creationId xmlns:a16="http://schemas.microsoft.com/office/drawing/2014/main" id="{3F2AE6FD-3889-8546-8DF3-A462191F76B3}"/>
              </a:ext>
            </a:extLst>
          </p:cNvPr>
          <p:cNvSpPr>
            <a:spLocks noGrp="1"/>
          </p:cNvSpPr>
          <p:nvPr>
            <p:ph type="body" sz="half" idx="2"/>
          </p:nvPr>
        </p:nvSpPr>
        <p:spPr>
          <a:xfrm>
            <a:off x="831273" y="2363190"/>
            <a:ext cx="6386805" cy="2697292"/>
          </a:xfrm>
        </p:spPr>
        <p:txBody>
          <a:bodyPr/>
          <a:lstStyle/>
          <a:p>
            <a:pPr marL="285750" indent="-285750" algn="l">
              <a:buFont typeface="Wingdings" pitchFamily="2" charset="2"/>
              <a:buChar char="ü"/>
            </a:pPr>
            <a:r>
              <a:rPr lang="en-US" dirty="0"/>
              <a:t>Defaulters are on an average 10 years younger than Non –defaulters</a:t>
            </a:r>
          </a:p>
          <a:p>
            <a:pPr marL="285750" indent="-285750" algn="l">
              <a:buFont typeface="Wingdings" pitchFamily="2" charset="2"/>
              <a:buChar char="ü"/>
            </a:pPr>
            <a:r>
              <a:rPr lang="en-US" dirty="0"/>
              <a:t>20% more defaulters have their phone changed more recently</a:t>
            </a:r>
          </a:p>
        </p:txBody>
      </p:sp>
      <p:pic>
        <p:nvPicPr>
          <p:cNvPr id="6" name="Picture 5">
            <a:extLst>
              <a:ext uri="{FF2B5EF4-FFF2-40B4-BE49-F238E27FC236}">
                <a16:creationId xmlns:a16="http://schemas.microsoft.com/office/drawing/2014/main" id="{BB6EF1CA-945F-DC40-B280-8F39A1E54106}"/>
              </a:ext>
            </a:extLst>
          </p:cNvPr>
          <p:cNvPicPr>
            <a:picLocks noChangeAspect="1"/>
          </p:cNvPicPr>
          <p:nvPr/>
        </p:nvPicPr>
        <p:blipFill>
          <a:blip r:embed="rId2"/>
          <a:stretch>
            <a:fillRect/>
          </a:stretch>
        </p:blipFill>
        <p:spPr>
          <a:xfrm>
            <a:off x="7775182" y="907933"/>
            <a:ext cx="3860800" cy="2603500"/>
          </a:xfrm>
          <a:prstGeom prst="rect">
            <a:avLst/>
          </a:prstGeom>
        </p:spPr>
      </p:pic>
      <p:pic>
        <p:nvPicPr>
          <p:cNvPr id="7" name="Picture 6">
            <a:extLst>
              <a:ext uri="{FF2B5EF4-FFF2-40B4-BE49-F238E27FC236}">
                <a16:creationId xmlns:a16="http://schemas.microsoft.com/office/drawing/2014/main" id="{9E7329CE-8822-3040-A4CA-9DE03471BAE4}"/>
              </a:ext>
            </a:extLst>
          </p:cNvPr>
          <p:cNvPicPr>
            <a:picLocks noChangeAspect="1"/>
          </p:cNvPicPr>
          <p:nvPr/>
        </p:nvPicPr>
        <p:blipFill>
          <a:blip r:embed="rId3"/>
          <a:stretch>
            <a:fillRect/>
          </a:stretch>
        </p:blipFill>
        <p:spPr>
          <a:xfrm>
            <a:off x="7692644" y="3377966"/>
            <a:ext cx="4140200" cy="2603500"/>
          </a:xfrm>
          <a:prstGeom prst="rect">
            <a:avLst/>
          </a:prstGeom>
        </p:spPr>
      </p:pic>
    </p:spTree>
    <p:extLst>
      <p:ext uri="{BB962C8B-B14F-4D97-AF65-F5344CB8AC3E}">
        <p14:creationId xmlns:p14="http://schemas.microsoft.com/office/powerpoint/2010/main" val="2860757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1BC73E-07DA-974E-8453-02C4D94064A0}"/>
              </a:ext>
            </a:extLst>
          </p:cNvPr>
          <p:cNvSpPr/>
          <p:nvPr/>
        </p:nvSpPr>
        <p:spPr>
          <a:xfrm>
            <a:off x="1246631" y="1341043"/>
            <a:ext cx="9037399" cy="1077218"/>
          </a:xfrm>
          <a:prstGeom prst="rect">
            <a:avLst/>
          </a:prstGeom>
        </p:spPr>
        <p:txBody>
          <a:bodyPr wrap="square">
            <a:spAutoFit/>
          </a:bodyPr>
          <a:lstStyle/>
          <a:p>
            <a:pPr marL="285750" indent="-285750" algn="ctr">
              <a:buFont typeface="Wingdings" pitchFamily="2" charset="2"/>
              <a:buChar char="ü"/>
            </a:pPr>
            <a:r>
              <a:rPr lang="en-US" sz="3200" dirty="0"/>
              <a:t>The average credit score of defaulters is 0.15 less than that of the non defaulters</a:t>
            </a:r>
          </a:p>
        </p:txBody>
      </p:sp>
      <p:pic>
        <p:nvPicPr>
          <p:cNvPr id="4" name="Picture 3">
            <a:extLst>
              <a:ext uri="{FF2B5EF4-FFF2-40B4-BE49-F238E27FC236}">
                <a16:creationId xmlns:a16="http://schemas.microsoft.com/office/drawing/2014/main" id="{E057363D-664C-9F42-9E2A-8A4169D84E3F}"/>
              </a:ext>
            </a:extLst>
          </p:cNvPr>
          <p:cNvPicPr>
            <a:picLocks noChangeAspect="1"/>
          </p:cNvPicPr>
          <p:nvPr/>
        </p:nvPicPr>
        <p:blipFill>
          <a:blip r:embed="rId2"/>
          <a:stretch>
            <a:fillRect/>
          </a:stretch>
        </p:blipFill>
        <p:spPr>
          <a:xfrm>
            <a:off x="6412510" y="2869365"/>
            <a:ext cx="5156748" cy="2647592"/>
          </a:xfrm>
          <a:prstGeom prst="rect">
            <a:avLst/>
          </a:prstGeom>
        </p:spPr>
      </p:pic>
      <p:pic>
        <p:nvPicPr>
          <p:cNvPr id="5" name="Picture 4">
            <a:extLst>
              <a:ext uri="{FF2B5EF4-FFF2-40B4-BE49-F238E27FC236}">
                <a16:creationId xmlns:a16="http://schemas.microsoft.com/office/drawing/2014/main" id="{F6FF3077-27B1-5B43-AF78-38B02961E646}"/>
              </a:ext>
            </a:extLst>
          </p:cNvPr>
          <p:cNvPicPr>
            <a:picLocks noChangeAspect="1"/>
          </p:cNvPicPr>
          <p:nvPr/>
        </p:nvPicPr>
        <p:blipFill>
          <a:blip r:embed="rId3"/>
          <a:stretch>
            <a:fillRect/>
          </a:stretch>
        </p:blipFill>
        <p:spPr>
          <a:xfrm>
            <a:off x="939252" y="2944101"/>
            <a:ext cx="5156748" cy="2667283"/>
          </a:xfrm>
          <a:prstGeom prst="rect">
            <a:avLst/>
          </a:prstGeom>
        </p:spPr>
      </p:pic>
      <p:sp>
        <p:nvSpPr>
          <p:cNvPr id="8" name="TextBox 7">
            <a:extLst>
              <a:ext uri="{FF2B5EF4-FFF2-40B4-BE49-F238E27FC236}">
                <a16:creationId xmlns:a16="http://schemas.microsoft.com/office/drawing/2014/main" id="{FF9117CD-B0F3-FD47-AB37-F9DDB2F02806}"/>
              </a:ext>
            </a:extLst>
          </p:cNvPr>
          <p:cNvSpPr txBox="1"/>
          <p:nvPr/>
        </p:nvSpPr>
        <p:spPr>
          <a:xfrm>
            <a:off x="2576945" y="2600696"/>
            <a:ext cx="1176925" cy="369332"/>
          </a:xfrm>
          <a:prstGeom prst="rect">
            <a:avLst/>
          </a:prstGeom>
          <a:noFill/>
        </p:spPr>
        <p:txBody>
          <a:bodyPr wrap="none" rtlCol="0">
            <a:spAutoFit/>
          </a:bodyPr>
          <a:lstStyle/>
          <a:p>
            <a:r>
              <a:rPr lang="en-US" dirty="0"/>
              <a:t>Defaulters </a:t>
            </a:r>
          </a:p>
        </p:txBody>
      </p:sp>
      <p:sp>
        <p:nvSpPr>
          <p:cNvPr id="9" name="TextBox 8">
            <a:extLst>
              <a:ext uri="{FF2B5EF4-FFF2-40B4-BE49-F238E27FC236}">
                <a16:creationId xmlns:a16="http://schemas.microsoft.com/office/drawing/2014/main" id="{AAB11102-9327-374E-849D-83D7C55836F5}"/>
              </a:ext>
            </a:extLst>
          </p:cNvPr>
          <p:cNvSpPr txBox="1"/>
          <p:nvPr/>
        </p:nvSpPr>
        <p:spPr>
          <a:xfrm>
            <a:off x="8657112" y="2386940"/>
            <a:ext cx="1526380" cy="369332"/>
          </a:xfrm>
          <a:prstGeom prst="rect">
            <a:avLst/>
          </a:prstGeom>
          <a:noFill/>
        </p:spPr>
        <p:txBody>
          <a:bodyPr wrap="none" rtlCol="0">
            <a:spAutoFit/>
          </a:bodyPr>
          <a:lstStyle/>
          <a:p>
            <a:r>
              <a:rPr lang="en-US" dirty="0"/>
              <a:t>Non defaulters</a:t>
            </a:r>
          </a:p>
        </p:txBody>
      </p:sp>
    </p:spTree>
    <p:extLst>
      <p:ext uri="{BB962C8B-B14F-4D97-AF65-F5344CB8AC3E}">
        <p14:creationId xmlns:p14="http://schemas.microsoft.com/office/powerpoint/2010/main" val="997242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2C96-6507-1B44-AB08-991D0A806F40}"/>
              </a:ext>
            </a:extLst>
          </p:cNvPr>
          <p:cNvSpPr>
            <a:spLocks noGrp="1"/>
          </p:cNvSpPr>
          <p:nvPr>
            <p:ph type="title"/>
          </p:nvPr>
        </p:nvSpPr>
        <p:spPr>
          <a:xfrm>
            <a:off x="1295398" y="1055486"/>
            <a:ext cx="9561787" cy="1371600"/>
          </a:xfrm>
        </p:spPr>
        <p:txBody>
          <a:bodyPr/>
          <a:lstStyle/>
          <a:p>
            <a:r>
              <a:rPr lang="en-US" dirty="0"/>
              <a:t>25% more defaulters have their id’s published more recently </a:t>
            </a:r>
            <a:br>
              <a:rPr lang="en-US" dirty="0"/>
            </a:br>
            <a:endParaRPr lang="en-US" dirty="0"/>
          </a:p>
        </p:txBody>
      </p:sp>
      <p:pic>
        <p:nvPicPr>
          <p:cNvPr id="5" name="Picture 4">
            <a:extLst>
              <a:ext uri="{FF2B5EF4-FFF2-40B4-BE49-F238E27FC236}">
                <a16:creationId xmlns:a16="http://schemas.microsoft.com/office/drawing/2014/main" id="{8F9681AB-FC86-E44D-99FD-5AE2BF235A38}"/>
              </a:ext>
            </a:extLst>
          </p:cNvPr>
          <p:cNvPicPr>
            <a:picLocks noChangeAspect="1"/>
          </p:cNvPicPr>
          <p:nvPr/>
        </p:nvPicPr>
        <p:blipFill>
          <a:blip r:embed="rId2"/>
          <a:stretch>
            <a:fillRect/>
          </a:stretch>
        </p:blipFill>
        <p:spPr>
          <a:xfrm>
            <a:off x="1148003" y="3175194"/>
            <a:ext cx="3797301" cy="2511442"/>
          </a:xfrm>
          <a:prstGeom prst="rect">
            <a:avLst/>
          </a:prstGeom>
        </p:spPr>
      </p:pic>
      <p:pic>
        <p:nvPicPr>
          <p:cNvPr id="6" name="Picture 5">
            <a:extLst>
              <a:ext uri="{FF2B5EF4-FFF2-40B4-BE49-F238E27FC236}">
                <a16:creationId xmlns:a16="http://schemas.microsoft.com/office/drawing/2014/main" id="{691F49B4-240F-5442-85A1-36AC2321D96E}"/>
              </a:ext>
            </a:extLst>
          </p:cNvPr>
          <p:cNvPicPr>
            <a:picLocks noChangeAspect="1"/>
          </p:cNvPicPr>
          <p:nvPr/>
        </p:nvPicPr>
        <p:blipFill>
          <a:blip r:embed="rId3"/>
          <a:stretch>
            <a:fillRect/>
          </a:stretch>
        </p:blipFill>
        <p:spPr>
          <a:xfrm>
            <a:off x="6133453" y="3018335"/>
            <a:ext cx="3797300" cy="2565400"/>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139B567C-D978-F744-92BF-254384F4D011}"/>
                  </a:ext>
                </a:extLst>
              </p14:cNvPr>
              <p14:cNvContentPartPr/>
              <p14:nvPr/>
            </p14:nvContentPartPr>
            <p14:xfrm>
              <a:off x="1148003" y="3443379"/>
              <a:ext cx="1851480" cy="2320200"/>
            </p14:xfrm>
          </p:contentPart>
        </mc:Choice>
        <mc:Fallback>
          <p:pic>
            <p:nvPicPr>
              <p:cNvPr id="8" name="Ink 7">
                <a:extLst>
                  <a:ext uri="{FF2B5EF4-FFF2-40B4-BE49-F238E27FC236}">
                    <a16:creationId xmlns:a16="http://schemas.microsoft.com/office/drawing/2014/main" id="{139B567C-D978-F744-92BF-254384F4D011}"/>
                  </a:ext>
                </a:extLst>
              </p:cNvPr>
              <p:cNvPicPr/>
              <p:nvPr/>
            </p:nvPicPr>
            <p:blipFill>
              <a:blip r:embed="rId5"/>
              <a:stretch>
                <a:fillRect/>
              </a:stretch>
            </p:blipFill>
            <p:spPr>
              <a:xfrm>
                <a:off x="1139363" y="3434739"/>
                <a:ext cx="1869120" cy="2337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21B02782-8B16-FD42-BCE2-D1D4D16D2725}"/>
                  </a:ext>
                </a:extLst>
              </p14:cNvPr>
              <p14:cNvContentPartPr/>
              <p14:nvPr/>
            </p14:nvContentPartPr>
            <p14:xfrm>
              <a:off x="6241643" y="4240059"/>
              <a:ext cx="1647360" cy="1638720"/>
            </p14:xfrm>
          </p:contentPart>
        </mc:Choice>
        <mc:Fallback>
          <p:pic>
            <p:nvPicPr>
              <p:cNvPr id="9" name="Ink 8">
                <a:extLst>
                  <a:ext uri="{FF2B5EF4-FFF2-40B4-BE49-F238E27FC236}">
                    <a16:creationId xmlns:a16="http://schemas.microsoft.com/office/drawing/2014/main" id="{21B02782-8B16-FD42-BCE2-D1D4D16D2725}"/>
                  </a:ext>
                </a:extLst>
              </p:cNvPr>
              <p:cNvPicPr/>
              <p:nvPr/>
            </p:nvPicPr>
            <p:blipFill>
              <a:blip r:embed="rId7"/>
              <a:stretch>
                <a:fillRect/>
              </a:stretch>
            </p:blipFill>
            <p:spPr>
              <a:xfrm>
                <a:off x="6232643" y="4231059"/>
                <a:ext cx="1665000" cy="1656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81D69D33-517C-3045-B7FA-8135F4160494}"/>
                  </a:ext>
                </a:extLst>
              </p14:cNvPr>
              <p14:cNvContentPartPr/>
              <p14:nvPr/>
            </p14:nvContentPartPr>
            <p14:xfrm>
              <a:off x="4370363" y="1138299"/>
              <a:ext cx="360" cy="360"/>
            </p14:xfrm>
          </p:contentPart>
        </mc:Choice>
        <mc:Fallback>
          <p:pic>
            <p:nvPicPr>
              <p:cNvPr id="10" name="Ink 9">
                <a:extLst>
                  <a:ext uri="{FF2B5EF4-FFF2-40B4-BE49-F238E27FC236}">
                    <a16:creationId xmlns:a16="http://schemas.microsoft.com/office/drawing/2014/main" id="{81D69D33-517C-3045-B7FA-8135F4160494}"/>
                  </a:ext>
                </a:extLst>
              </p:cNvPr>
              <p:cNvPicPr/>
              <p:nvPr/>
            </p:nvPicPr>
            <p:blipFill>
              <a:blip r:embed="rId9"/>
              <a:stretch>
                <a:fillRect/>
              </a:stretch>
            </p:blipFill>
            <p:spPr>
              <a:xfrm>
                <a:off x="4361723" y="1129659"/>
                <a:ext cx="18000" cy="18000"/>
              </a:xfrm>
              <a:prstGeom prst="rect">
                <a:avLst/>
              </a:prstGeom>
            </p:spPr>
          </p:pic>
        </mc:Fallback>
      </mc:AlternateContent>
      <p:sp>
        <p:nvSpPr>
          <p:cNvPr id="11" name="TextBox 10">
            <a:extLst>
              <a:ext uri="{FF2B5EF4-FFF2-40B4-BE49-F238E27FC236}">
                <a16:creationId xmlns:a16="http://schemas.microsoft.com/office/drawing/2014/main" id="{0DC2D253-F736-5C4A-9C2B-6684FBA623CD}"/>
              </a:ext>
            </a:extLst>
          </p:cNvPr>
          <p:cNvSpPr txBox="1"/>
          <p:nvPr/>
        </p:nvSpPr>
        <p:spPr>
          <a:xfrm>
            <a:off x="2197821" y="2611584"/>
            <a:ext cx="1603324" cy="369332"/>
          </a:xfrm>
          <a:prstGeom prst="rect">
            <a:avLst/>
          </a:prstGeom>
          <a:noFill/>
        </p:spPr>
        <p:txBody>
          <a:bodyPr wrap="none" rtlCol="0">
            <a:spAutoFit/>
          </a:bodyPr>
          <a:lstStyle/>
          <a:p>
            <a:r>
              <a:rPr lang="en-US" dirty="0"/>
              <a:t>Non-Defaulters</a:t>
            </a:r>
          </a:p>
        </p:txBody>
      </p:sp>
      <p:sp>
        <p:nvSpPr>
          <p:cNvPr id="12" name="TextBox 11">
            <a:extLst>
              <a:ext uri="{FF2B5EF4-FFF2-40B4-BE49-F238E27FC236}">
                <a16:creationId xmlns:a16="http://schemas.microsoft.com/office/drawing/2014/main" id="{3BFA5D1E-9910-564E-AA73-0E558869F82F}"/>
              </a:ext>
            </a:extLst>
          </p:cNvPr>
          <p:cNvSpPr txBox="1"/>
          <p:nvPr/>
        </p:nvSpPr>
        <p:spPr>
          <a:xfrm>
            <a:off x="7472494" y="2633371"/>
            <a:ext cx="1119217" cy="369332"/>
          </a:xfrm>
          <a:prstGeom prst="rect">
            <a:avLst/>
          </a:prstGeom>
          <a:noFill/>
        </p:spPr>
        <p:txBody>
          <a:bodyPr wrap="none" rtlCol="0">
            <a:spAutoFit/>
          </a:bodyPr>
          <a:lstStyle/>
          <a:p>
            <a:r>
              <a:rPr lang="en-US" dirty="0"/>
              <a:t>Defaulters</a:t>
            </a:r>
          </a:p>
        </p:txBody>
      </p:sp>
    </p:spTree>
    <p:extLst>
      <p:ext uri="{BB962C8B-B14F-4D97-AF65-F5344CB8AC3E}">
        <p14:creationId xmlns:p14="http://schemas.microsoft.com/office/powerpoint/2010/main" val="263925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D8BCED-1E35-664F-8E4E-582018478D9D}"/>
              </a:ext>
            </a:extLst>
          </p:cNvPr>
          <p:cNvSpPr/>
          <p:nvPr/>
        </p:nvSpPr>
        <p:spPr>
          <a:xfrm>
            <a:off x="1089497" y="778214"/>
            <a:ext cx="9973613" cy="3785652"/>
          </a:xfrm>
          <a:prstGeom prst="rect">
            <a:avLst/>
          </a:prstGeom>
        </p:spPr>
        <p:txBody>
          <a:bodyPr wrap="square">
            <a:spAutoFit/>
          </a:bodyPr>
          <a:lstStyle/>
          <a:p>
            <a:pPr algn="ctr"/>
            <a:endParaRPr lang="en-US" b="1" dirty="0">
              <a:solidFill>
                <a:srgbClr val="000000"/>
              </a:solidFill>
              <a:latin typeface="Helvetica Neue" panose="02000503000000020004" pitchFamily="2" charset="0"/>
            </a:endParaRPr>
          </a:p>
          <a:p>
            <a:pPr algn="ctr"/>
            <a:endParaRPr lang="en-US" b="1" dirty="0">
              <a:solidFill>
                <a:srgbClr val="000000"/>
              </a:solidFill>
              <a:latin typeface="Helvetica Neue" panose="02000503000000020004" pitchFamily="2" charset="0"/>
            </a:endParaRPr>
          </a:p>
          <a:p>
            <a:pPr algn="ctr"/>
            <a:r>
              <a:rPr lang="en-US" sz="2400" b="1" dirty="0">
                <a:solidFill>
                  <a:srgbClr val="000000"/>
                </a:solidFill>
                <a:latin typeface="Helvetica Neue" panose="02000503000000020004" pitchFamily="2" charset="0"/>
              </a:rPr>
              <a:t>Problem Statement:</a:t>
            </a:r>
          </a:p>
          <a:p>
            <a:pPr algn="ctr"/>
            <a:endParaRPr lang="en-US" dirty="0">
              <a:solidFill>
                <a:srgbClr val="000000"/>
              </a:solidFill>
              <a:latin typeface="Helvetica Neue" panose="02000503000000020004" pitchFamily="2" charset="0"/>
            </a:endParaRPr>
          </a:p>
          <a:p>
            <a:pPr algn="ctr"/>
            <a:r>
              <a:rPr lang="en-US" dirty="0" err="1">
                <a:solidFill>
                  <a:srgbClr val="000000"/>
                </a:solidFill>
                <a:latin typeface="Helvetica Neue" panose="02000503000000020004" pitchFamily="2" charset="0"/>
              </a:rPr>
              <a:t>UpGrad</a:t>
            </a:r>
            <a:r>
              <a:rPr lang="en-US" dirty="0">
                <a:solidFill>
                  <a:srgbClr val="000000"/>
                </a:solidFill>
                <a:latin typeface="Helvetica Neue" panose="02000503000000020004" pitchFamily="2" charset="0"/>
              </a:rPr>
              <a:t> Financers want to understand the driving factors behind loan default, i.e. the variables which are strong indicators of default for its portfolio and risk assessment.</a:t>
            </a:r>
          </a:p>
          <a:p>
            <a:pPr algn="ctr"/>
            <a:endParaRPr lang="en-US" b="0" i="0" dirty="0">
              <a:solidFill>
                <a:srgbClr val="000000"/>
              </a:solidFill>
              <a:effectLst/>
              <a:latin typeface="Helvetica Neue" panose="02000503000000020004" pitchFamily="2" charset="0"/>
            </a:endParaRPr>
          </a:p>
          <a:p>
            <a:pPr algn="ctr"/>
            <a:endParaRPr lang="en-US" dirty="0">
              <a:solidFill>
                <a:srgbClr val="000000"/>
              </a:solidFill>
              <a:latin typeface="Helvetica Neue" panose="02000503000000020004" pitchFamily="2" charset="0"/>
            </a:endParaRPr>
          </a:p>
          <a:p>
            <a:pPr algn="ctr"/>
            <a:r>
              <a:rPr lang="en-US" b="0" i="0" dirty="0">
                <a:solidFill>
                  <a:srgbClr val="000000"/>
                </a:solidFill>
                <a:effectLst/>
                <a:latin typeface="Helvetica Neue" panose="02000503000000020004" pitchFamily="2" charset="0"/>
              </a:rPr>
              <a:t>The</a:t>
            </a:r>
            <a:r>
              <a:rPr lang="en-US" dirty="0">
                <a:solidFill>
                  <a:srgbClr val="000000"/>
                </a:solidFill>
                <a:latin typeface="Helvetica Neue" panose="02000503000000020004" pitchFamily="2" charset="0"/>
              </a:rPr>
              <a:t>y provided us, </a:t>
            </a:r>
            <a:r>
              <a:rPr lang="en-US" b="1" i="1" dirty="0" err="1">
                <a:solidFill>
                  <a:schemeClr val="accent2"/>
                </a:solidFill>
                <a:latin typeface="Helvetica Neue" panose="02000503000000020004" pitchFamily="2" charset="0"/>
              </a:rPr>
              <a:t>jAsh</a:t>
            </a:r>
            <a:r>
              <a:rPr lang="en-US" b="1" i="1" dirty="0">
                <a:solidFill>
                  <a:schemeClr val="accent2"/>
                </a:solidFill>
                <a:latin typeface="Helvetica Neue" panose="02000503000000020004" pitchFamily="2" charset="0"/>
              </a:rPr>
              <a:t> Digital Initiatives</a:t>
            </a:r>
            <a:r>
              <a:rPr lang="en-US" dirty="0">
                <a:solidFill>
                  <a:srgbClr val="000000"/>
                </a:solidFill>
                <a:latin typeface="Helvetica Neue" panose="02000503000000020004" pitchFamily="2" charset="0"/>
              </a:rPr>
              <a:t>, with their data in relation to:</a:t>
            </a:r>
          </a:p>
          <a:p>
            <a:pPr marL="342900" indent="-342900" algn="ctr">
              <a:buAutoNum type="arabicPeriod"/>
            </a:pPr>
            <a:r>
              <a:rPr lang="en-US" b="0" i="0" dirty="0">
                <a:solidFill>
                  <a:srgbClr val="000000"/>
                </a:solidFill>
                <a:effectLst/>
                <a:latin typeface="Helvetica Neue" panose="02000503000000020004" pitchFamily="2" charset="0"/>
              </a:rPr>
              <a:t>Previous applications </a:t>
            </a:r>
          </a:p>
          <a:p>
            <a:pPr marL="342900" indent="-342900" algn="ctr">
              <a:buAutoNum type="arabicPeriod"/>
            </a:pPr>
            <a:r>
              <a:rPr lang="en-US" dirty="0">
                <a:solidFill>
                  <a:srgbClr val="000000"/>
                </a:solidFill>
                <a:latin typeface="Helvetica Neue" panose="02000503000000020004" pitchFamily="2" charset="0"/>
              </a:rPr>
              <a:t>Current application</a:t>
            </a:r>
          </a:p>
          <a:p>
            <a:pPr marL="342900" indent="-342900" algn="ctr">
              <a:buAutoNum type="arabicPeriod"/>
            </a:pPr>
            <a:r>
              <a:rPr lang="en-US" b="0" i="0" dirty="0">
                <a:solidFill>
                  <a:srgbClr val="000000"/>
                </a:solidFill>
                <a:effectLst/>
                <a:latin typeface="Helvetica Neue" panose="02000503000000020004" pitchFamily="2" charset="0"/>
              </a:rPr>
              <a:t>“Column Description” (explaining the data)</a:t>
            </a:r>
          </a:p>
          <a:p>
            <a:endParaRPr lang="en-US" b="0" i="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701253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A3EFCC-6B81-AF4A-8C88-43C0C72EF1DC}"/>
              </a:ext>
            </a:extLst>
          </p:cNvPr>
          <p:cNvSpPr/>
          <p:nvPr/>
        </p:nvSpPr>
        <p:spPr>
          <a:xfrm>
            <a:off x="2112578" y="1098359"/>
            <a:ext cx="7693573" cy="1569660"/>
          </a:xfrm>
          <a:prstGeom prst="rect">
            <a:avLst/>
          </a:prstGeom>
        </p:spPr>
        <p:txBody>
          <a:bodyPr wrap="square">
            <a:spAutoFit/>
          </a:bodyPr>
          <a:lstStyle/>
          <a:p>
            <a:pPr algn="ctr"/>
            <a:r>
              <a:rPr lang="en-US" sz="2400" dirty="0"/>
              <a:t>on an average it took longer for the bank to make a decision on defaulters(.54) vs non-defaulters 0.37</a:t>
            </a:r>
          </a:p>
          <a:p>
            <a:pPr algn="ctr"/>
            <a:r>
              <a:rPr lang="en-US" sz="2400" dirty="0"/>
              <a:t>Is might due to the applicant taking longer to provide documental evidence </a:t>
            </a:r>
          </a:p>
        </p:txBody>
      </p:sp>
      <p:pic>
        <p:nvPicPr>
          <p:cNvPr id="5" name="Picture 4">
            <a:extLst>
              <a:ext uri="{FF2B5EF4-FFF2-40B4-BE49-F238E27FC236}">
                <a16:creationId xmlns:a16="http://schemas.microsoft.com/office/drawing/2014/main" id="{D0480C47-AA8B-CE4A-954C-B5C7837F9314}"/>
              </a:ext>
            </a:extLst>
          </p:cNvPr>
          <p:cNvPicPr>
            <a:picLocks noChangeAspect="1"/>
          </p:cNvPicPr>
          <p:nvPr/>
        </p:nvPicPr>
        <p:blipFill>
          <a:blip r:embed="rId2"/>
          <a:stretch>
            <a:fillRect/>
          </a:stretch>
        </p:blipFill>
        <p:spPr>
          <a:xfrm>
            <a:off x="1408607" y="2668019"/>
            <a:ext cx="3636360" cy="3558027"/>
          </a:xfrm>
          <a:prstGeom prst="rect">
            <a:avLst/>
          </a:prstGeom>
        </p:spPr>
      </p:pic>
      <p:pic>
        <p:nvPicPr>
          <p:cNvPr id="6" name="Picture 5">
            <a:extLst>
              <a:ext uri="{FF2B5EF4-FFF2-40B4-BE49-F238E27FC236}">
                <a16:creationId xmlns:a16="http://schemas.microsoft.com/office/drawing/2014/main" id="{4FCA03F5-B565-9D48-A2B9-FFBCF4CCFF89}"/>
              </a:ext>
            </a:extLst>
          </p:cNvPr>
          <p:cNvPicPr>
            <a:picLocks noChangeAspect="1"/>
          </p:cNvPicPr>
          <p:nvPr/>
        </p:nvPicPr>
        <p:blipFill>
          <a:blip r:embed="rId3"/>
          <a:stretch>
            <a:fillRect/>
          </a:stretch>
        </p:blipFill>
        <p:spPr>
          <a:xfrm>
            <a:off x="7147034" y="2547962"/>
            <a:ext cx="3636361" cy="3399574"/>
          </a:xfrm>
          <a:prstGeom prst="rect">
            <a:avLst/>
          </a:prstGeom>
        </p:spPr>
      </p:pic>
      <p:sp>
        <p:nvSpPr>
          <p:cNvPr id="7" name="TextBox 6">
            <a:extLst>
              <a:ext uri="{FF2B5EF4-FFF2-40B4-BE49-F238E27FC236}">
                <a16:creationId xmlns:a16="http://schemas.microsoft.com/office/drawing/2014/main" id="{5912CAD2-2970-D34E-910B-ED06D0AC2417}"/>
              </a:ext>
            </a:extLst>
          </p:cNvPr>
          <p:cNvSpPr txBox="1"/>
          <p:nvPr/>
        </p:nvSpPr>
        <p:spPr>
          <a:xfrm>
            <a:off x="1639614" y="2259724"/>
            <a:ext cx="1119217" cy="369332"/>
          </a:xfrm>
          <a:prstGeom prst="rect">
            <a:avLst/>
          </a:prstGeom>
          <a:noFill/>
        </p:spPr>
        <p:txBody>
          <a:bodyPr wrap="none" rtlCol="0">
            <a:spAutoFit/>
          </a:bodyPr>
          <a:lstStyle/>
          <a:p>
            <a:r>
              <a:rPr lang="en-US" dirty="0"/>
              <a:t>Defaulters</a:t>
            </a:r>
          </a:p>
        </p:txBody>
      </p:sp>
      <p:sp>
        <p:nvSpPr>
          <p:cNvPr id="8" name="TextBox 7">
            <a:extLst>
              <a:ext uri="{FF2B5EF4-FFF2-40B4-BE49-F238E27FC236}">
                <a16:creationId xmlns:a16="http://schemas.microsoft.com/office/drawing/2014/main" id="{3BE9140D-85C4-8545-9293-76D5E20F211C}"/>
              </a:ext>
            </a:extLst>
          </p:cNvPr>
          <p:cNvSpPr txBox="1"/>
          <p:nvPr/>
        </p:nvSpPr>
        <p:spPr>
          <a:xfrm>
            <a:off x="9242368" y="2079517"/>
            <a:ext cx="1540806" cy="369332"/>
          </a:xfrm>
          <a:prstGeom prst="rect">
            <a:avLst/>
          </a:prstGeom>
          <a:noFill/>
        </p:spPr>
        <p:txBody>
          <a:bodyPr wrap="none" rtlCol="0">
            <a:spAutoFit/>
          </a:bodyPr>
          <a:lstStyle/>
          <a:p>
            <a:r>
              <a:rPr lang="en-US" dirty="0"/>
              <a:t>Non-defaulters</a:t>
            </a:r>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00CD9712-7540-2046-8B0F-8A84A3091946}"/>
                  </a:ext>
                </a:extLst>
              </p14:cNvPr>
              <p14:cNvContentPartPr/>
              <p14:nvPr/>
            </p14:nvContentPartPr>
            <p14:xfrm>
              <a:off x="4539203" y="2378139"/>
              <a:ext cx="908280" cy="890280"/>
            </p14:xfrm>
          </p:contentPart>
        </mc:Choice>
        <mc:Fallback>
          <p:pic>
            <p:nvPicPr>
              <p:cNvPr id="9" name="Ink 8">
                <a:extLst>
                  <a:ext uri="{FF2B5EF4-FFF2-40B4-BE49-F238E27FC236}">
                    <a16:creationId xmlns:a16="http://schemas.microsoft.com/office/drawing/2014/main" id="{00CD9712-7540-2046-8B0F-8A84A3091946}"/>
                  </a:ext>
                </a:extLst>
              </p:cNvPr>
              <p:cNvPicPr/>
              <p:nvPr/>
            </p:nvPicPr>
            <p:blipFill>
              <a:blip r:embed="rId5"/>
              <a:stretch>
                <a:fillRect/>
              </a:stretch>
            </p:blipFill>
            <p:spPr>
              <a:xfrm>
                <a:off x="4530563" y="2369499"/>
                <a:ext cx="925920" cy="907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B4190C6A-7057-A645-BB16-075F2E8CBCE6}"/>
                  </a:ext>
                </a:extLst>
              </p14:cNvPr>
              <p14:cNvContentPartPr/>
              <p14:nvPr/>
            </p14:nvContentPartPr>
            <p14:xfrm>
              <a:off x="10398563" y="2416299"/>
              <a:ext cx="505080" cy="642960"/>
            </p14:xfrm>
          </p:contentPart>
        </mc:Choice>
        <mc:Fallback>
          <p:pic>
            <p:nvPicPr>
              <p:cNvPr id="11" name="Ink 10">
                <a:extLst>
                  <a:ext uri="{FF2B5EF4-FFF2-40B4-BE49-F238E27FC236}">
                    <a16:creationId xmlns:a16="http://schemas.microsoft.com/office/drawing/2014/main" id="{B4190C6A-7057-A645-BB16-075F2E8CBCE6}"/>
                  </a:ext>
                </a:extLst>
              </p:cNvPr>
              <p:cNvPicPr/>
              <p:nvPr/>
            </p:nvPicPr>
            <p:blipFill>
              <a:blip r:embed="rId7"/>
              <a:stretch>
                <a:fillRect/>
              </a:stretch>
            </p:blipFill>
            <p:spPr>
              <a:xfrm>
                <a:off x="10389923" y="2407659"/>
                <a:ext cx="522720" cy="660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ED0A5BAF-FAA1-9641-8F86-0481EFE09CC8}"/>
                  </a:ext>
                </a:extLst>
              </p14:cNvPr>
              <p14:cNvContentPartPr/>
              <p14:nvPr/>
            </p14:nvContentPartPr>
            <p14:xfrm>
              <a:off x="10411523" y="2410899"/>
              <a:ext cx="560880" cy="615960"/>
            </p14:xfrm>
          </p:contentPart>
        </mc:Choice>
        <mc:Fallback>
          <p:pic>
            <p:nvPicPr>
              <p:cNvPr id="12" name="Ink 11">
                <a:extLst>
                  <a:ext uri="{FF2B5EF4-FFF2-40B4-BE49-F238E27FC236}">
                    <a16:creationId xmlns:a16="http://schemas.microsoft.com/office/drawing/2014/main" id="{ED0A5BAF-FAA1-9641-8F86-0481EFE09CC8}"/>
                  </a:ext>
                </a:extLst>
              </p:cNvPr>
              <p:cNvPicPr/>
              <p:nvPr/>
            </p:nvPicPr>
            <p:blipFill>
              <a:blip r:embed="rId9"/>
              <a:stretch>
                <a:fillRect/>
              </a:stretch>
            </p:blipFill>
            <p:spPr>
              <a:xfrm>
                <a:off x="10402523" y="2401899"/>
                <a:ext cx="578520" cy="633600"/>
              </a:xfrm>
              <a:prstGeom prst="rect">
                <a:avLst/>
              </a:prstGeom>
            </p:spPr>
          </p:pic>
        </mc:Fallback>
      </mc:AlternateContent>
    </p:spTree>
    <p:extLst>
      <p:ext uri="{BB962C8B-B14F-4D97-AF65-F5344CB8AC3E}">
        <p14:creationId xmlns:p14="http://schemas.microsoft.com/office/powerpoint/2010/main" val="3417825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29D78D-CDD7-5141-B821-4A4DC78A1D4C}"/>
              </a:ext>
            </a:extLst>
          </p:cNvPr>
          <p:cNvSpPr/>
          <p:nvPr/>
        </p:nvSpPr>
        <p:spPr>
          <a:xfrm>
            <a:off x="1755228" y="991390"/>
            <a:ext cx="8544909" cy="1384995"/>
          </a:xfrm>
          <a:prstGeom prst="rect">
            <a:avLst/>
          </a:prstGeom>
        </p:spPr>
        <p:txBody>
          <a:bodyPr wrap="square">
            <a:spAutoFit/>
          </a:bodyPr>
          <a:lstStyle/>
          <a:p>
            <a:r>
              <a:rPr lang="en-US" sz="2800" dirty="0"/>
              <a:t>2. when we look at day's employed and amount of paper work turned in we see that defaulters had much less paper work turned in when compared to the non-defaulters.</a:t>
            </a:r>
          </a:p>
        </p:txBody>
      </p:sp>
      <p:pic>
        <p:nvPicPr>
          <p:cNvPr id="3" name="Picture 2">
            <a:extLst>
              <a:ext uri="{FF2B5EF4-FFF2-40B4-BE49-F238E27FC236}">
                <a16:creationId xmlns:a16="http://schemas.microsoft.com/office/drawing/2014/main" id="{89794229-4ADB-574E-974D-7BFBEC410D0F}"/>
              </a:ext>
            </a:extLst>
          </p:cNvPr>
          <p:cNvPicPr>
            <a:picLocks noChangeAspect="1"/>
          </p:cNvPicPr>
          <p:nvPr/>
        </p:nvPicPr>
        <p:blipFill>
          <a:blip r:embed="rId2"/>
          <a:stretch>
            <a:fillRect/>
          </a:stretch>
        </p:blipFill>
        <p:spPr>
          <a:xfrm>
            <a:off x="5941827" y="3086023"/>
            <a:ext cx="4862806" cy="2623020"/>
          </a:xfrm>
          <a:prstGeom prst="rect">
            <a:avLst/>
          </a:prstGeom>
        </p:spPr>
      </p:pic>
      <p:pic>
        <p:nvPicPr>
          <p:cNvPr id="6" name="Picture 5">
            <a:extLst>
              <a:ext uri="{FF2B5EF4-FFF2-40B4-BE49-F238E27FC236}">
                <a16:creationId xmlns:a16="http://schemas.microsoft.com/office/drawing/2014/main" id="{55F4A54C-7A9D-C04D-985E-0D722A3C86FB}"/>
              </a:ext>
            </a:extLst>
          </p:cNvPr>
          <p:cNvPicPr>
            <a:picLocks noChangeAspect="1"/>
          </p:cNvPicPr>
          <p:nvPr/>
        </p:nvPicPr>
        <p:blipFill>
          <a:blip r:embed="rId3"/>
          <a:stretch>
            <a:fillRect/>
          </a:stretch>
        </p:blipFill>
        <p:spPr>
          <a:xfrm>
            <a:off x="944702" y="3086023"/>
            <a:ext cx="4924638" cy="2309648"/>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90CCF752-CA8C-ED42-84B2-AFE951FA0E14}"/>
                  </a:ext>
                </a:extLst>
              </p14:cNvPr>
              <p14:cNvContentPartPr/>
              <p14:nvPr/>
            </p14:nvContentPartPr>
            <p14:xfrm>
              <a:off x="5574563" y="2925699"/>
              <a:ext cx="426240" cy="479520"/>
            </p14:xfrm>
          </p:contentPart>
        </mc:Choice>
        <mc:Fallback>
          <p:pic>
            <p:nvPicPr>
              <p:cNvPr id="7" name="Ink 6">
                <a:extLst>
                  <a:ext uri="{FF2B5EF4-FFF2-40B4-BE49-F238E27FC236}">
                    <a16:creationId xmlns:a16="http://schemas.microsoft.com/office/drawing/2014/main" id="{90CCF752-CA8C-ED42-84B2-AFE951FA0E14}"/>
                  </a:ext>
                </a:extLst>
              </p:cNvPr>
              <p:cNvPicPr/>
              <p:nvPr/>
            </p:nvPicPr>
            <p:blipFill>
              <a:blip r:embed="rId5"/>
              <a:stretch>
                <a:fillRect/>
              </a:stretch>
            </p:blipFill>
            <p:spPr>
              <a:xfrm>
                <a:off x="5565923" y="2916699"/>
                <a:ext cx="44388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875BEF30-29F7-104B-BCA6-5719A4663AFA}"/>
                  </a:ext>
                </a:extLst>
              </p14:cNvPr>
              <p14:cNvContentPartPr/>
              <p14:nvPr/>
            </p14:nvContentPartPr>
            <p14:xfrm>
              <a:off x="10424483" y="2897259"/>
              <a:ext cx="502920" cy="529200"/>
            </p14:xfrm>
          </p:contentPart>
        </mc:Choice>
        <mc:Fallback>
          <p:pic>
            <p:nvPicPr>
              <p:cNvPr id="8" name="Ink 7">
                <a:extLst>
                  <a:ext uri="{FF2B5EF4-FFF2-40B4-BE49-F238E27FC236}">
                    <a16:creationId xmlns:a16="http://schemas.microsoft.com/office/drawing/2014/main" id="{875BEF30-29F7-104B-BCA6-5719A4663AFA}"/>
                  </a:ext>
                </a:extLst>
              </p:cNvPr>
              <p:cNvPicPr/>
              <p:nvPr/>
            </p:nvPicPr>
            <p:blipFill>
              <a:blip r:embed="rId7"/>
              <a:stretch>
                <a:fillRect/>
              </a:stretch>
            </p:blipFill>
            <p:spPr>
              <a:xfrm>
                <a:off x="10415843" y="2888259"/>
                <a:ext cx="520560" cy="546840"/>
              </a:xfrm>
              <a:prstGeom prst="rect">
                <a:avLst/>
              </a:prstGeom>
            </p:spPr>
          </p:pic>
        </mc:Fallback>
      </mc:AlternateContent>
      <p:sp>
        <p:nvSpPr>
          <p:cNvPr id="9" name="TextBox 8">
            <a:extLst>
              <a:ext uri="{FF2B5EF4-FFF2-40B4-BE49-F238E27FC236}">
                <a16:creationId xmlns:a16="http://schemas.microsoft.com/office/drawing/2014/main" id="{08A4EB3F-1AFC-5444-BDEC-FBE67353063C}"/>
              </a:ext>
            </a:extLst>
          </p:cNvPr>
          <p:cNvSpPr txBox="1"/>
          <p:nvPr/>
        </p:nvSpPr>
        <p:spPr>
          <a:xfrm>
            <a:off x="3407021" y="2522483"/>
            <a:ext cx="1119217" cy="369332"/>
          </a:xfrm>
          <a:prstGeom prst="rect">
            <a:avLst/>
          </a:prstGeom>
          <a:noFill/>
        </p:spPr>
        <p:txBody>
          <a:bodyPr wrap="none" rtlCol="0">
            <a:spAutoFit/>
          </a:bodyPr>
          <a:lstStyle/>
          <a:p>
            <a:r>
              <a:rPr lang="en-US" dirty="0"/>
              <a:t>Defaulters</a:t>
            </a:r>
          </a:p>
        </p:txBody>
      </p:sp>
      <p:sp>
        <p:nvSpPr>
          <p:cNvPr id="10" name="TextBox 9">
            <a:extLst>
              <a:ext uri="{FF2B5EF4-FFF2-40B4-BE49-F238E27FC236}">
                <a16:creationId xmlns:a16="http://schemas.microsoft.com/office/drawing/2014/main" id="{E0BD52EF-AC3E-3848-98FD-072DF14B8D85}"/>
              </a:ext>
            </a:extLst>
          </p:cNvPr>
          <p:cNvSpPr txBox="1"/>
          <p:nvPr/>
        </p:nvSpPr>
        <p:spPr>
          <a:xfrm>
            <a:off x="7903779" y="2536709"/>
            <a:ext cx="1540806" cy="369332"/>
          </a:xfrm>
          <a:prstGeom prst="rect">
            <a:avLst/>
          </a:prstGeom>
          <a:noFill/>
        </p:spPr>
        <p:txBody>
          <a:bodyPr wrap="none" rtlCol="0">
            <a:spAutoFit/>
          </a:bodyPr>
          <a:lstStyle/>
          <a:p>
            <a:r>
              <a:rPr lang="en-US" dirty="0"/>
              <a:t>Non-defaulters</a:t>
            </a:r>
          </a:p>
        </p:txBody>
      </p:sp>
    </p:spTree>
    <p:extLst>
      <p:ext uri="{BB962C8B-B14F-4D97-AF65-F5344CB8AC3E}">
        <p14:creationId xmlns:p14="http://schemas.microsoft.com/office/powerpoint/2010/main" val="320833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070297-334A-2D44-BEBE-FB3F3F7F3ACB}"/>
              </a:ext>
            </a:extLst>
          </p:cNvPr>
          <p:cNvSpPr/>
          <p:nvPr/>
        </p:nvSpPr>
        <p:spPr>
          <a:xfrm>
            <a:off x="1650124" y="1119379"/>
            <a:ext cx="8923283" cy="1384995"/>
          </a:xfrm>
          <a:prstGeom prst="rect">
            <a:avLst/>
          </a:prstGeom>
        </p:spPr>
        <p:txBody>
          <a:bodyPr wrap="square">
            <a:spAutoFit/>
          </a:bodyPr>
          <a:lstStyle/>
          <a:p>
            <a:r>
              <a:rPr lang="en-US" sz="2800" dirty="0"/>
              <a:t>3. The longer the defaulter was employed the more address miss match there is, -0.4 compared to 0.52 for non-defaulters</a:t>
            </a:r>
          </a:p>
          <a:p>
            <a:endParaRPr lang="en-US" sz="2800" dirty="0"/>
          </a:p>
        </p:txBody>
      </p:sp>
      <p:pic>
        <p:nvPicPr>
          <p:cNvPr id="3" name="Picture 2">
            <a:extLst>
              <a:ext uri="{FF2B5EF4-FFF2-40B4-BE49-F238E27FC236}">
                <a16:creationId xmlns:a16="http://schemas.microsoft.com/office/drawing/2014/main" id="{6A13582A-E6CF-8F4E-924D-9AD47E30AFB3}"/>
              </a:ext>
            </a:extLst>
          </p:cNvPr>
          <p:cNvPicPr>
            <a:picLocks noChangeAspect="1"/>
          </p:cNvPicPr>
          <p:nvPr/>
        </p:nvPicPr>
        <p:blipFill>
          <a:blip r:embed="rId2"/>
          <a:stretch>
            <a:fillRect/>
          </a:stretch>
        </p:blipFill>
        <p:spPr>
          <a:xfrm>
            <a:off x="1008993" y="3188169"/>
            <a:ext cx="5686097" cy="2462721"/>
          </a:xfrm>
          <a:prstGeom prst="rect">
            <a:avLst/>
          </a:prstGeom>
        </p:spPr>
      </p:pic>
      <p:pic>
        <p:nvPicPr>
          <p:cNvPr id="4" name="Picture 3">
            <a:extLst>
              <a:ext uri="{FF2B5EF4-FFF2-40B4-BE49-F238E27FC236}">
                <a16:creationId xmlns:a16="http://schemas.microsoft.com/office/drawing/2014/main" id="{B32CA0AF-0372-E54E-9284-5D79B1811A96}"/>
              </a:ext>
            </a:extLst>
          </p:cNvPr>
          <p:cNvPicPr>
            <a:picLocks noChangeAspect="1"/>
          </p:cNvPicPr>
          <p:nvPr/>
        </p:nvPicPr>
        <p:blipFill>
          <a:blip r:embed="rId3"/>
          <a:stretch>
            <a:fillRect/>
          </a:stretch>
        </p:blipFill>
        <p:spPr>
          <a:xfrm>
            <a:off x="6695090" y="3188169"/>
            <a:ext cx="4633814" cy="2309621"/>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533C316-387A-7D46-9256-2DD262442B33}"/>
                  </a:ext>
                </a:extLst>
              </p14:cNvPr>
              <p14:cNvContentPartPr/>
              <p14:nvPr/>
            </p14:nvContentPartPr>
            <p14:xfrm>
              <a:off x="6293843" y="2949099"/>
              <a:ext cx="456840" cy="581760"/>
            </p14:xfrm>
          </p:contentPart>
        </mc:Choice>
        <mc:Fallback>
          <p:pic>
            <p:nvPicPr>
              <p:cNvPr id="5" name="Ink 4">
                <a:extLst>
                  <a:ext uri="{FF2B5EF4-FFF2-40B4-BE49-F238E27FC236}">
                    <a16:creationId xmlns:a16="http://schemas.microsoft.com/office/drawing/2014/main" id="{1533C316-387A-7D46-9256-2DD262442B33}"/>
                  </a:ext>
                </a:extLst>
              </p:cNvPr>
              <p:cNvPicPr/>
              <p:nvPr/>
            </p:nvPicPr>
            <p:blipFill>
              <a:blip r:embed="rId5"/>
              <a:stretch>
                <a:fillRect/>
              </a:stretch>
            </p:blipFill>
            <p:spPr>
              <a:xfrm>
                <a:off x="6284843" y="2940099"/>
                <a:ext cx="474480" cy="599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930203CC-32B2-0947-8F77-92A6C93531A7}"/>
                  </a:ext>
                </a:extLst>
              </p14:cNvPr>
              <p14:cNvContentPartPr/>
              <p14:nvPr/>
            </p14:nvContentPartPr>
            <p14:xfrm>
              <a:off x="11051603" y="3062499"/>
              <a:ext cx="345600" cy="372960"/>
            </p14:xfrm>
          </p:contentPart>
        </mc:Choice>
        <mc:Fallback>
          <p:pic>
            <p:nvPicPr>
              <p:cNvPr id="7" name="Ink 6">
                <a:extLst>
                  <a:ext uri="{FF2B5EF4-FFF2-40B4-BE49-F238E27FC236}">
                    <a16:creationId xmlns:a16="http://schemas.microsoft.com/office/drawing/2014/main" id="{930203CC-32B2-0947-8F77-92A6C93531A7}"/>
                  </a:ext>
                </a:extLst>
              </p:cNvPr>
              <p:cNvPicPr/>
              <p:nvPr/>
            </p:nvPicPr>
            <p:blipFill>
              <a:blip r:embed="rId7"/>
              <a:stretch>
                <a:fillRect/>
              </a:stretch>
            </p:blipFill>
            <p:spPr>
              <a:xfrm>
                <a:off x="11042963" y="3053499"/>
                <a:ext cx="363240" cy="390600"/>
              </a:xfrm>
              <a:prstGeom prst="rect">
                <a:avLst/>
              </a:prstGeom>
            </p:spPr>
          </p:pic>
        </mc:Fallback>
      </mc:AlternateContent>
    </p:spTree>
    <p:extLst>
      <p:ext uri="{BB962C8B-B14F-4D97-AF65-F5344CB8AC3E}">
        <p14:creationId xmlns:p14="http://schemas.microsoft.com/office/powerpoint/2010/main" val="1122443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F5C8DA-6B1E-1145-8340-45882DF239E9}"/>
              </a:ext>
            </a:extLst>
          </p:cNvPr>
          <p:cNvSpPr/>
          <p:nvPr/>
        </p:nvSpPr>
        <p:spPr>
          <a:xfrm>
            <a:off x="1019502" y="985116"/>
            <a:ext cx="9532883" cy="3323987"/>
          </a:xfrm>
          <a:prstGeom prst="rect">
            <a:avLst/>
          </a:prstGeom>
        </p:spPr>
        <p:txBody>
          <a:bodyPr wrap="square">
            <a:spAutoFit/>
          </a:bodyPr>
          <a:lstStyle/>
          <a:p>
            <a:endParaRPr lang="en-US" dirty="0"/>
          </a:p>
          <a:p>
            <a:pPr algn="ctr"/>
            <a:r>
              <a:rPr lang="en-US" sz="2400" b="1" dirty="0"/>
              <a:t>Doing a good background check may help the bank identify prospective defaulters.</a:t>
            </a:r>
            <a:endParaRPr lang="en-US" dirty="0"/>
          </a:p>
          <a:p>
            <a:endParaRPr lang="en-US" dirty="0"/>
          </a:p>
          <a:p>
            <a:r>
              <a:rPr lang="en-US" dirty="0"/>
              <a:t>1. on an average it took longer for the bank to make a </a:t>
            </a:r>
            <a:r>
              <a:rPr lang="en-US" dirty="0" err="1"/>
              <a:t>decission</a:t>
            </a:r>
            <a:r>
              <a:rPr lang="en-US" dirty="0"/>
              <a:t> on defaulters(.54) vs non-defaulters</a:t>
            </a:r>
          </a:p>
          <a:p>
            <a:r>
              <a:rPr lang="en-US" dirty="0"/>
              <a:t>2. when we look at day's employed and amount of paper work turned in we see that defaulters had much less paper work turned in when compared to the non-defaulters.</a:t>
            </a:r>
          </a:p>
          <a:p>
            <a:r>
              <a:rPr lang="en-US" dirty="0"/>
              <a:t>3. Defaulters had a 0.26 miss-matching address when compared to the non-defaulters at -0.54 in the same age group</a:t>
            </a:r>
          </a:p>
          <a:p>
            <a:r>
              <a:rPr lang="en-US" dirty="0"/>
              <a:t>4. The longer the defaulter was employed the more address miss match there is, -0.4 compared to 0.52 for non-defaulters</a:t>
            </a:r>
          </a:p>
        </p:txBody>
      </p:sp>
    </p:spTree>
    <p:extLst>
      <p:ext uri="{BB962C8B-B14F-4D97-AF65-F5344CB8AC3E}">
        <p14:creationId xmlns:p14="http://schemas.microsoft.com/office/powerpoint/2010/main" val="3767980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A035-CBB1-9543-8309-5E0C5122534F}"/>
              </a:ext>
            </a:extLst>
          </p:cNvPr>
          <p:cNvSpPr>
            <a:spLocks noGrp="1"/>
          </p:cNvSpPr>
          <p:nvPr>
            <p:ph type="ctrTitle"/>
          </p:nvPr>
        </p:nvSpPr>
        <p:spPr>
          <a:xfrm>
            <a:off x="2692398" y="1871132"/>
            <a:ext cx="6815669" cy="1124988"/>
          </a:xfrm>
        </p:spPr>
        <p:txBody>
          <a:bodyPr/>
          <a:lstStyle/>
          <a:p>
            <a:r>
              <a:rPr lang="en-US" dirty="0"/>
              <a:t>Our Goal</a:t>
            </a:r>
          </a:p>
        </p:txBody>
      </p:sp>
      <p:sp>
        <p:nvSpPr>
          <p:cNvPr id="3" name="Subtitle 2">
            <a:extLst>
              <a:ext uri="{FF2B5EF4-FFF2-40B4-BE49-F238E27FC236}">
                <a16:creationId xmlns:a16="http://schemas.microsoft.com/office/drawing/2014/main" id="{B9BBA3F5-0869-5E41-8815-D817A8A61ADE}"/>
              </a:ext>
            </a:extLst>
          </p:cNvPr>
          <p:cNvSpPr>
            <a:spLocks noGrp="1"/>
          </p:cNvSpPr>
          <p:nvPr>
            <p:ph type="subTitle" idx="1"/>
          </p:nvPr>
        </p:nvSpPr>
        <p:spPr/>
        <p:txBody>
          <a:bodyPr/>
          <a:lstStyle/>
          <a:p>
            <a:r>
              <a:rPr lang="en-US" dirty="0"/>
              <a:t>Find patterns present in the data to ensure that the applicants capable of repaying the loans are not rejected.</a:t>
            </a:r>
          </a:p>
          <a:p>
            <a:endParaRPr lang="en-US" dirty="0"/>
          </a:p>
        </p:txBody>
      </p:sp>
    </p:spTree>
    <p:extLst>
      <p:ext uri="{BB962C8B-B14F-4D97-AF65-F5344CB8AC3E}">
        <p14:creationId xmlns:p14="http://schemas.microsoft.com/office/powerpoint/2010/main" val="2951869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C10E-CCAA-6448-B7DF-0FA9E3164316}"/>
              </a:ext>
            </a:extLst>
          </p:cNvPr>
          <p:cNvSpPr>
            <a:spLocks noGrp="1"/>
          </p:cNvSpPr>
          <p:nvPr>
            <p:ph type="title"/>
          </p:nvPr>
        </p:nvSpPr>
        <p:spPr/>
        <p:txBody>
          <a:bodyPr/>
          <a:lstStyle/>
          <a:p>
            <a:r>
              <a:rPr lang="en-US" dirty="0"/>
              <a:t>Process</a:t>
            </a:r>
          </a:p>
        </p:txBody>
      </p:sp>
      <p:sp>
        <p:nvSpPr>
          <p:cNvPr id="3" name="Content Placeholder 2">
            <a:extLst>
              <a:ext uri="{FF2B5EF4-FFF2-40B4-BE49-F238E27FC236}">
                <a16:creationId xmlns:a16="http://schemas.microsoft.com/office/drawing/2014/main" id="{126977C6-427E-E54D-847D-DCB965C9F908}"/>
              </a:ext>
            </a:extLst>
          </p:cNvPr>
          <p:cNvSpPr>
            <a:spLocks noGrp="1"/>
          </p:cNvSpPr>
          <p:nvPr>
            <p:ph idx="1"/>
          </p:nvPr>
        </p:nvSpPr>
        <p:spPr/>
        <p:txBody>
          <a:bodyPr numCol="2"/>
          <a:lstStyle/>
          <a:p>
            <a:pPr>
              <a:buFont typeface="Wingdings" pitchFamily="2" charset="2"/>
              <a:buChar char="ü"/>
            </a:pPr>
            <a:r>
              <a:rPr lang="en-US" dirty="0"/>
              <a:t>Derived Metrics</a:t>
            </a:r>
          </a:p>
          <a:p>
            <a:pPr>
              <a:buFont typeface="Wingdings" pitchFamily="2" charset="2"/>
              <a:buChar char="ü"/>
            </a:pPr>
            <a:r>
              <a:rPr lang="en-US" dirty="0"/>
              <a:t> important but…</a:t>
            </a:r>
          </a:p>
          <a:p>
            <a:pPr>
              <a:buFont typeface="Wingdings" pitchFamily="2" charset="2"/>
              <a:buChar char="ü"/>
            </a:pPr>
            <a:r>
              <a:rPr lang="en-US" dirty="0"/>
              <a:t>Treating missing values</a:t>
            </a:r>
          </a:p>
          <a:p>
            <a:pPr>
              <a:buFont typeface="Wingdings" pitchFamily="2" charset="2"/>
              <a:buChar char="ü"/>
            </a:pPr>
            <a:r>
              <a:rPr lang="en-US" dirty="0" err="1"/>
              <a:t>Dataframe</a:t>
            </a:r>
            <a:r>
              <a:rPr lang="en-US" dirty="0"/>
              <a:t> by data types</a:t>
            </a:r>
          </a:p>
          <a:p>
            <a:pPr>
              <a:buFont typeface="Wingdings" pitchFamily="2" charset="2"/>
              <a:buChar char="ü"/>
            </a:pPr>
            <a:r>
              <a:rPr lang="en-US" dirty="0"/>
              <a:t>Balancing 0s and 1s</a:t>
            </a:r>
          </a:p>
          <a:p>
            <a:pPr>
              <a:buFont typeface="Wingdings" pitchFamily="2" charset="2"/>
              <a:buChar char="ü"/>
            </a:pPr>
            <a:r>
              <a:rPr lang="en-US" dirty="0"/>
              <a:t>Categorical DA</a:t>
            </a:r>
          </a:p>
          <a:p>
            <a:pPr>
              <a:buFont typeface="Wingdings" pitchFamily="2" charset="2"/>
              <a:buChar char="ü"/>
            </a:pPr>
            <a:r>
              <a:rPr lang="en-US" dirty="0"/>
              <a:t>Analyze numerical data</a:t>
            </a:r>
          </a:p>
          <a:p>
            <a:pPr>
              <a:buFont typeface="Wingdings" pitchFamily="2" charset="2"/>
              <a:buChar char="ü"/>
            </a:pPr>
            <a:r>
              <a:rPr lang="en-US" dirty="0"/>
              <a:t>Merge pre-application data</a:t>
            </a:r>
          </a:p>
          <a:p>
            <a:pPr>
              <a:buFont typeface="Wingdings" pitchFamily="2" charset="2"/>
              <a:buChar char="ü"/>
            </a:pPr>
            <a:r>
              <a:rPr lang="en-US" dirty="0"/>
              <a:t>Analyze merged data</a:t>
            </a:r>
          </a:p>
          <a:p>
            <a:pPr>
              <a:buFont typeface="Wingdings" pitchFamily="2" charset="2"/>
              <a:buChar char="ü"/>
            </a:pPr>
            <a:r>
              <a:rPr lang="en-US" dirty="0"/>
              <a:t>Report insights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2624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8845E-538D-1049-8B9F-A7783EA06624}"/>
              </a:ext>
            </a:extLst>
          </p:cNvPr>
          <p:cNvSpPr>
            <a:spLocks noGrp="1"/>
          </p:cNvSpPr>
          <p:nvPr>
            <p:ph type="title"/>
          </p:nvPr>
        </p:nvSpPr>
        <p:spPr/>
        <p:txBody>
          <a:bodyPr/>
          <a:lstStyle/>
          <a:p>
            <a:r>
              <a:rPr lang="en-US" dirty="0"/>
              <a:t>Recommendations </a:t>
            </a:r>
          </a:p>
        </p:txBody>
      </p:sp>
      <p:sp>
        <p:nvSpPr>
          <p:cNvPr id="3" name="Content Placeholder 2">
            <a:extLst>
              <a:ext uri="{FF2B5EF4-FFF2-40B4-BE49-F238E27FC236}">
                <a16:creationId xmlns:a16="http://schemas.microsoft.com/office/drawing/2014/main" id="{1B144433-D0A9-F54B-A42B-D5D2CCCBB7E4}"/>
              </a:ext>
            </a:extLst>
          </p:cNvPr>
          <p:cNvSpPr>
            <a:spLocks noGrp="1"/>
          </p:cNvSpPr>
          <p:nvPr>
            <p:ph idx="1"/>
          </p:nvPr>
        </p:nvSpPr>
        <p:spPr/>
        <p:txBody>
          <a:bodyPr/>
          <a:lstStyle/>
          <a:p>
            <a:pPr>
              <a:buFont typeface="Wingdings" pitchFamily="2" charset="2"/>
              <a:buChar char="ü"/>
            </a:pPr>
            <a:r>
              <a:rPr lang="en-US" dirty="0" err="1"/>
              <a:t>UpGrad</a:t>
            </a:r>
            <a:r>
              <a:rPr lang="en-US" dirty="0"/>
              <a:t> Financers will have to do a through back ground check before approving the loan. Check Address and length of employment.</a:t>
            </a:r>
          </a:p>
          <a:p>
            <a:pPr>
              <a:buFont typeface="Wingdings" pitchFamily="2" charset="2"/>
              <a:buChar char="ü"/>
            </a:pPr>
            <a:r>
              <a:rPr lang="en-US" dirty="0"/>
              <a:t>Check for type of employment and education level, applicants with lower education levels and working in unorganized sectors tend to default more</a:t>
            </a:r>
          </a:p>
          <a:p>
            <a:pPr>
              <a:buFont typeface="Wingdings" pitchFamily="2" charset="2"/>
              <a:buChar char="ü"/>
            </a:pPr>
            <a:r>
              <a:rPr lang="en-US" dirty="0"/>
              <a:t>Credit score is a good indicator of the defaulting probability</a:t>
            </a:r>
          </a:p>
          <a:p>
            <a:pPr>
              <a:buFont typeface="Wingdings" pitchFamily="2" charset="2"/>
              <a:buChar char="ü"/>
            </a:pPr>
            <a:r>
              <a:rPr lang="en-US" dirty="0"/>
              <a:t> Make documentations a priority </a:t>
            </a:r>
          </a:p>
          <a:p>
            <a:endParaRPr lang="en-US" dirty="0"/>
          </a:p>
        </p:txBody>
      </p:sp>
    </p:spTree>
    <p:extLst>
      <p:ext uri="{BB962C8B-B14F-4D97-AF65-F5344CB8AC3E}">
        <p14:creationId xmlns:p14="http://schemas.microsoft.com/office/powerpoint/2010/main" val="2901823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1DE0C5-4F5B-5845-885B-D10EC542FE27}"/>
              </a:ext>
            </a:extLst>
          </p:cNvPr>
          <p:cNvSpPr txBox="1"/>
          <p:nvPr/>
        </p:nvSpPr>
        <p:spPr>
          <a:xfrm>
            <a:off x="3280828" y="2333296"/>
            <a:ext cx="5630343" cy="1323439"/>
          </a:xfrm>
          <a:prstGeom prst="rect">
            <a:avLst/>
          </a:prstGeom>
          <a:noFill/>
        </p:spPr>
        <p:txBody>
          <a:bodyPr wrap="square" rtlCol="0">
            <a:spAutoFit/>
          </a:bodyPr>
          <a:lstStyle/>
          <a:p>
            <a:pPr algn="ctr"/>
            <a:r>
              <a:rPr lang="en-US" sz="4000"/>
              <a:t>The data, </a:t>
            </a:r>
            <a:r>
              <a:rPr lang="en-US" sz="4000" dirty="0"/>
              <a:t>analysis and the proof</a:t>
            </a:r>
          </a:p>
        </p:txBody>
      </p:sp>
    </p:spTree>
    <p:extLst>
      <p:ext uri="{BB962C8B-B14F-4D97-AF65-F5344CB8AC3E}">
        <p14:creationId xmlns:p14="http://schemas.microsoft.com/office/powerpoint/2010/main" val="360861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6FA46-BD77-3941-AE57-91E1E5BA2904}"/>
              </a:ext>
            </a:extLst>
          </p:cNvPr>
          <p:cNvSpPr>
            <a:spLocks noGrp="1"/>
          </p:cNvSpPr>
          <p:nvPr>
            <p:ph type="title"/>
          </p:nvPr>
        </p:nvSpPr>
        <p:spPr>
          <a:xfrm>
            <a:off x="1293811" y="1388534"/>
            <a:ext cx="3497645" cy="1144354"/>
          </a:xfrm>
        </p:spPr>
        <p:txBody>
          <a:bodyPr>
            <a:normAutofit fontScale="90000"/>
          </a:bodyPr>
          <a:lstStyle/>
          <a:p>
            <a:br>
              <a:rPr lang="en-US" dirty="0"/>
            </a:br>
            <a:r>
              <a:rPr lang="en-US" dirty="0"/>
              <a:t>Derived Metrics</a:t>
            </a:r>
            <a:br>
              <a:rPr lang="en-US" i="1" dirty="0"/>
            </a:br>
            <a:br>
              <a:rPr lang="en-US" i="1" dirty="0"/>
            </a:br>
            <a:r>
              <a:rPr lang="en-US" dirty="0"/>
              <a:t>Columns versus clusters</a:t>
            </a:r>
            <a:endParaRPr lang="en-US" i="1" dirty="0"/>
          </a:p>
        </p:txBody>
      </p:sp>
      <p:sp>
        <p:nvSpPr>
          <p:cNvPr id="3" name="Content Placeholder 2">
            <a:extLst>
              <a:ext uri="{FF2B5EF4-FFF2-40B4-BE49-F238E27FC236}">
                <a16:creationId xmlns:a16="http://schemas.microsoft.com/office/drawing/2014/main" id="{C4C0E48C-B721-5449-93F0-E15867D1DD5C}"/>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For example. There were a cluster of 21 documents that we reviewed and found only one of them to contain ALL the required information</a:t>
            </a:r>
          </a:p>
        </p:txBody>
      </p:sp>
      <p:sp>
        <p:nvSpPr>
          <p:cNvPr id="5" name="Text Placeholder 3">
            <a:extLst>
              <a:ext uri="{FF2B5EF4-FFF2-40B4-BE49-F238E27FC236}">
                <a16:creationId xmlns:a16="http://schemas.microsoft.com/office/drawing/2014/main" id="{7F096CB9-07CF-A041-9BBB-78EE53BCD93B}"/>
              </a:ext>
            </a:extLst>
          </p:cNvPr>
          <p:cNvSpPr>
            <a:spLocks noGrp="1"/>
          </p:cNvSpPr>
          <p:nvPr>
            <p:ph type="body" sz="half" idx="2"/>
          </p:nvPr>
        </p:nvSpPr>
        <p:spPr>
          <a:xfrm>
            <a:off x="1293811" y="3031065"/>
            <a:ext cx="3718455" cy="1614087"/>
          </a:xfrm>
        </p:spPr>
        <p:txBody>
          <a:bodyPr>
            <a:normAutofit/>
          </a:bodyPr>
          <a:lstStyle/>
          <a:p>
            <a:pPr algn="l"/>
            <a:r>
              <a:rPr lang="en-US" i="1" dirty="0"/>
              <a:t> we decided to wait to deal with missing values as there were columns that we determined to be critical for the analysis but had over 50% missing information.</a:t>
            </a:r>
          </a:p>
        </p:txBody>
      </p:sp>
      <p:pic>
        <p:nvPicPr>
          <p:cNvPr id="7" name="Picture 6">
            <a:extLst>
              <a:ext uri="{FF2B5EF4-FFF2-40B4-BE49-F238E27FC236}">
                <a16:creationId xmlns:a16="http://schemas.microsoft.com/office/drawing/2014/main" id="{319D38F4-B4FA-AD4F-B92F-3F3AC49F412E}"/>
              </a:ext>
            </a:extLst>
          </p:cNvPr>
          <p:cNvPicPr>
            <a:picLocks noChangeAspect="1"/>
          </p:cNvPicPr>
          <p:nvPr/>
        </p:nvPicPr>
        <p:blipFill>
          <a:blip r:embed="rId2"/>
          <a:stretch>
            <a:fillRect/>
          </a:stretch>
        </p:blipFill>
        <p:spPr>
          <a:xfrm>
            <a:off x="5418668" y="1302171"/>
            <a:ext cx="5490238" cy="2048934"/>
          </a:xfrm>
          <a:prstGeom prst="rect">
            <a:avLst/>
          </a:prstGeom>
        </p:spPr>
      </p:pic>
    </p:spTree>
    <p:extLst>
      <p:ext uri="{BB962C8B-B14F-4D97-AF65-F5344CB8AC3E}">
        <p14:creationId xmlns:p14="http://schemas.microsoft.com/office/powerpoint/2010/main" val="4182807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456F-C325-9948-AA5A-292A618D29EE}"/>
              </a:ext>
            </a:extLst>
          </p:cNvPr>
          <p:cNvSpPr>
            <a:spLocks noGrp="1"/>
          </p:cNvSpPr>
          <p:nvPr>
            <p:ph type="title"/>
          </p:nvPr>
        </p:nvSpPr>
        <p:spPr>
          <a:xfrm>
            <a:off x="1293811" y="1388534"/>
            <a:ext cx="3718455" cy="376258"/>
          </a:xfrm>
        </p:spPr>
        <p:txBody>
          <a:bodyPr>
            <a:normAutofit fontScale="90000"/>
          </a:bodyPr>
          <a:lstStyle/>
          <a:p>
            <a:r>
              <a:rPr lang="en-US" b="1" dirty="0"/>
              <a:t>Credit score</a:t>
            </a:r>
          </a:p>
        </p:txBody>
      </p:sp>
      <p:pic>
        <p:nvPicPr>
          <p:cNvPr id="6" name="Content Placeholder 5">
            <a:extLst>
              <a:ext uri="{FF2B5EF4-FFF2-40B4-BE49-F238E27FC236}">
                <a16:creationId xmlns:a16="http://schemas.microsoft.com/office/drawing/2014/main" id="{A7531146-65ED-6249-97BF-2D203A1DEABD}"/>
              </a:ext>
            </a:extLst>
          </p:cNvPr>
          <p:cNvPicPr>
            <a:picLocks noGrp="1" noChangeAspect="1"/>
          </p:cNvPicPr>
          <p:nvPr>
            <p:ph idx="1"/>
          </p:nvPr>
        </p:nvPicPr>
        <p:blipFill>
          <a:blip r:embed="rId2"/>
          <a:stretch>
            <a:fillRect/>
          </a:stretch>
        </p:blipFill>
        <p:spPr>
          <a:xfrm>
            <a:off x="5610162" y="3572269"/>
            <a:ext cx="5470525" cy="2145766"/>
          </a:xfrm>
        </p:spPr>
      </p:pic>
      <p:sp>
        <p:nvSpPr>
          <p:cNvPr id="7" name="TextBox 6">
            <a:extLst>
              <a:ext uri="{FF2B5EF4-FFF2-40B4-BE49-F238E27FC236}">
                <a16:creationId xmlns:a16="http://schemas.microsoft.com/office/drawing/2014/main" id="{1ECB4169-F401-1B4A-BB12-B8E3930AFF77}"/>
              </a:ext>
            </a:extLst>
          </p:cNvPr>
          <p:cNvSpPr txBox="1"/>
          <p:nvPr/>
        </p:nvSpPr>
        <p:spPr>
          <a:xfrm>
            <a:off x="1197864" y="1700784"/>
            <a:ext cx="4105656" cy="923330"/>
          </a:xfrm>
          <a:prstGeom prst="rect">
            <a:avLst/>
          </a:prstGeom>
          <a:noFill/>
        </p:spPr>
        <p:txBody>
          <a:bodyPr wrap="square" rtlCol="0">
            <a:spAutoFit/>
          </a:bodyPr>
          <a:lstStyle/>
          <a:p>
            <a:r>
              <a:rPr lang="en-US" dirty="0"/>
              <a:t>It is a common practice to take the min., of at least three credit scores, but we thought it is not a fair practice, so we took the average.</a:t>
            </a:r>
          </a:p>
        </p:txBody>
      </p:sp>
      <p:pic>
        <p:nvPicPr>
          <p:cNvPr id="8" name="Picture 7">
            <a:extLst>
              <a:ext uri="{FF2B5EF4-FFF2-40B4-BE49-F238E27FC236}">
                <a16:creationId xmlns:a16="http://schemas.microsoft.com/office/drawing/2014/main" id="{7D16587F-8591-B241-8208-E84D728878C8}"/>
              </a:ext>
            </a:extLst>
          </p:cNvPr>
          <p:cNvPicPr>
            <a:picLocks noChangeAspect="1"/>
          </p:cNvPicPr>
          <p:nvPr/>
        </p:nvPicPr>
        <p:blipFill>
          <a:blip r:embed="rId3"/>
          <a:stretch>
            <a:fillRect/>
          </a:stretch>
        </p:blipFill>
        <p:spPr>
          <a:xfrm>
            <a:off x="5441887" y="1025799"/>
            <a:ext cx="5638800" cy="2273300"/>
          </a:xfrm>
          <a:prstGeom prst="rect">
            <a:avLst/>
          </a:prstGeom>
        </p:spPr>
      </p:pic>
    </p:spTree>
    <p:extLst>
      <p:ext uri="{BB962C8B-B14F-4D97-AF65-F5344CB8AC3E}">
        <p14:creationId xmlns:p14="http://schemas.microsoft.com/office/powerpoint/2010/main" val="4167611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42E3-E309-4A45-87BF-6AB9CCFC6BF2}"/>
              </a:ext>
            </a:extLst>
          </p:cNvPr>
          <p:cNvSpPr>
            <a:spLocks noGrp="1"/>
          </p:cNvSpPr>
          <p:nvPr>
            <p:ph type="title"/>
          </p:nvPr>
        </p:nvSpPr>
        <p:spPr/>
        <p:txBody>
          <a:bodyPr/>
          <a:lstStyle/>
          <a:p>
            <a:r>
              <a:rPr lang="en-US" b="1" dirty="0"/>
              <a:t>KNN and risk level</a:t>
            </a:r>
          </a:p>
        </p:txBody>
      </p:sp>
      <p:sp>
        <p:nvSpPr>
          <p:cNvPr id="3" name="Content Placeholder 2">
            <a:extLst>
              <a:ext uri="{FF2B5EF4-FFF2-40B4-BE49-F238E27FC236}">
                <a16:creationId xmlns:a16="http://schemas.microsoft.com/office/drawing/2014/main" id="{87EFC9D0-F2E2-2D4D-ACFF-B5BC6F8E8942}"/>
              </a:ext>
            </a:extLst>
          </p:cNvPr>
          <p:cNvSpPr>
            <a:spLocks noGrp="1"/>
          </p:cNvSpPr>
          <p:nvPr>
            <p:ph idx="1"/>
          </p:nvPr>
        </p:nvSpPr>
        <p:spPr/>
        <p:txBody>
          <a:bodyPr>
            <a:normAutofit/>
          </a:bodyPr>
          <a:lstStyle/>
          <a:p>
            <a:r>
              <a:rPr lang="en-US" sz="1800" dirty="0"/>
              <a:t>on researching various credit granting institutions it turns out that a person having people who have had late payments in their social circles is one of the important indicators of the applicant having higher default rate.(Much like what machine learning calls KNN). </a:t>
            </a:r>
          </a:p>
          <a:p>
            <a:r>
              <a:rPr lang="en-US" sz="1800" dirty="0"/>
              <a:t>So we summed up the applicant’s “SOCIAL_CIRCLE” information and called it the level of risk, the higher the sum the higher the risk of default</a:t>
            </a:r>
          </a:p>
        </p:txBody>
      </p:sp>
      <p:pic>
        <p:nvPicPr>
          <p:cNvPr id="4" name="Picture 3">
            <a:extLst>
              <a:ext uri="{FF2B5EF4-FFF2-40B4-BE49-F238E27FC236}">
                <a16:creationId xmlns:a16="http://schemas.microsoft.com/office/drawing/2014/main" id="{EB6B12BE-5AEF-404B-B907-8CEF276D19F8}"/>
              </a:ext>
            </a:extLst>
          </p:cNvPr>
          <p:cNvPicPr>
            <a:picLocks noChangeAspect="1"/>
          </p:cNvPicPr>
          <p:nvPr/>
        </p:nvPicPr>
        <p:blipFill>
          <a:blip r:embed="rId2"/>
          <a:stretch>
            <a:fillRect/>
          </a:stretch>
        </p:blipFill>
        <p:spPr>
          <a:xfrm>
            <a:off x="1785619" y="4330700"/>
            <a:ext cx="8236712" cy="1636552"/>
          </a:xfrm>
          <a:prstGeom prst="rect">
            <a:avLst/>
          </a:prstGeom>
        </p:spPr>
      </p:pic>
    </p:spTree>
    <p:extLst>
      <p:ext uri="{BB962C8B-B14F-4D97-AF65-F5344CB8AC3E}">
        <p14:creationId xmlns:p14="http://schemas.microsoft.com/office/powerpoint/2010/main" val="146981098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{A891F629-3D30-7B42-9F2C-390346856BF4}tf10001064</Template>
  <TotalTime>4723</TotalTime>
  <Words>1014</Words>
  <Application>Microsoft Macintosh PowerPoint</Application>
  <PresentationFormat>Widescreen</PresentationFormat>
  <Paragraphs>87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Garamond</vt:lpstr>
      <vt:lpstr>Helvetica Neue</vt:lpstr>
      <vt:lpstr>Wingdings</vt:lpstr>
      <vt:lpstr>Organic</vt:lpstr>
      <vt:lpstr>Loan Default Risk predictors</vt:lpstr>
      <vt:lpstr>PowerPoint Presentation</vt:lpstr>
      <vt:lpstr>Our Goal</vt:lpstr>
      <vt:lpstr>Process</vt:lpstr>
      <vt:lpstr>Recommendations </vt:lpstr>
      <vt:lpstr>PowerPoint Presentation</vt:lpstr>
      <vt:lpstr> Derived Metrics  Columns versus clusters</vt:lpstr>
      <vt:lpstr>Credit score</vt:lpstr>
      <vt:lpstr>KNN and risk level</vt:lpstr>
      <vt:lpstr>Factors influencing default rate investopeidea</vt:lpstr>
      <vt:lpstr>Categorical Data Analysis</vt:lpstr>
      <vt:lpstr>Categorical Data Insights</vt:lpstr>
      <vt:lpstr>PowerPoint Presentation</vt:lpstr>
      <vt:lpstr>People who own "reality" tend to default more often than not, again indicating that they might be stretching their finances too tight.  </vt:lpstr>
      <vt:lpstr>PowerPoint Presentation</vt:lpstr>
      <vt:lpstr>PowerPoint Presentation</vt:lpstr>
      <vt:lpstr>PowerPoint Presentation</vt:lpstr>
      <vt:lpstr>PowerPoint Presentation</vt:lpstr>
      <vt:lpstr>25% more defaulters have their id’s published more recently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Jayasree Mangalagiri</dc:creator>
  <cp:lastModifiedBy>Jayasree Mangalagiri</cp:lastModifiedBy>
  <cp:revision>27</cp:revision>
  <dcterms:created xsi:type="dcterms:W3CDTF">2020-01-30T02:24:47Z</dcterms:created>
  <dcterms:modified xsi:type="dcterms:W3CDTF">2020-02-03T05:17:57Z</dcterms:modified>
</cp:coreProperties>
</file>